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60" r:id="rId2"/>
    <p:sldId id="256" r:id="rId3"/>
    <p:sldId id="259" r:id="rId4"/>
    <p:sldId id="257" r:id="rId5"/>
    <p:sldId id="258" r:id="rId6"/>
    <p:sldId id="261" r:id="rId7"/>
    <p:sldId id="262" r:id="rId8"/>
    <p:sldId id="281" r:id="rId9"/>
    <p:sldId id="284" r:id="rId10"/>
    <p:sldId id="285" r:id="rId11"/>
    <p:sldId id="286" r:id="rId12"/>
    <p:sldId id="296" r:id="rId13"/>
    <p:sldId id="297" r:id="rId14"/>
    <p:sldId id="298" r:id="rId15"/>
    <p:sldId id="299" r:id="rId16"/>
    <p:sldId id="287" r:id="rId17"/>
    <p:sldId id="300" r:id="rId18"/>
    <p:sldId id="301" r:id="rId19"/>
    <p:sldId id="292" r:id="rId20"/>
    <p:sldId id="293" r:id="rId21"/>
    <p:sldId id="294" r:id="rId22"/>
    <p:sldId id="282" r:id="rId23"/>
    <p:sldId id="263" r:id="rId24"/>
    <p:sldId id="291" r:id="rId25"/>
    <p:sldId id="290" r:id="rId26"/>
    <p:sldId id="264" r:id="rId27"/>
    <p:sldId id="267" r:id="rId28"/>
    <p:sldId id="268" r:id="rId29"/>
    <p:sldId id="269" r:id="rId30"/>
    <p:sldId id="270" r:id="rId31"/>
    <p:sldId id="295" r:id="rId32"/>
    <p:sldId id="302"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355" autoAdjust="0"/>
  </p:normalViewPr>
  <p:slideViewPr>
    <p:cSldViewPr snapToGrid="0">
      <p:cViewPr varScale="1">
        <p:scale>
          <a:sx n="63" d="100"/>
          <a:sy n="63" d="100"/>
        </p:scale>
        <p:origin x="-1608" y="-102"/>
      </p:cViewPr>
      <p:guideLst>
        <p:guide orient="horz" pos="2160"/>
        <p:guide pos="2880"/>
      </p:guideLst>
    </p:cSldViewPr>
  </p:slideViewPr>
  <p:notesTextViewPr>
    <p:cViewPr>
      <p:scale>
        <a:sx n="125" d="100"/>
        <a:sy n="125" d="100"/>
      </p:scale>
      <p:origin x="0" y="0"/>
    </p:cViewPr>
  </p:notesTextViewPr>
  <p:sorterViewPr>
    <p:cViewPr>
      <p:scale>
        <a:sx n="68" d="100"/>
        <a:sy n="68" d="100"/>
      </p:scale>
      <p:origin x="0" y="0"/>
    </p:cViewPr>
  </p:sorterViewPr>
  <p:notesViewPr>
    <p:cSldViewPr snapToGrid="0">
      <p:cViewPr varScale="1">
        <p:scale>
          <a:sx n="75" d="100"/>
          <a:sy n="75" d="100"/>
        </p:scale>
        <p:origin x="189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5F01EFB-A51C-4B70-8B74-2F29CCBDEEEA}" type="datetimeFigureOut">
              <a:rPr lang="en-US" smtClean="0"/>
              <a:t>9/7/2016</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FA068B6-E6F4-4C9A-B6DA-95DAAD87155B}" type="slidenum">
              <a:rPr lang="en-US" smtClean="0"/>
              <a:t>‹#›</a:t>
            </a:fld>
            <a:endParaRPr lang="en-US"/>
          </a:p>
        </p:txBody>
      </p:sp>
    </p:spTree>
    <p:extLst>
      <p:ext uri="{BB962C8B-B14F-4D97-AF65-F5344CB8AC3E}">
        <p14:creationId xmlns:p14="http://schemas.microsoft.com/office/powerpoint/2010/main" val="2470455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3EE4CEE-984D-4FE0-B15A-C2D32801A78C}" type="datetimeFigureOut">
              <a:rPr lang="en-US" smtClean="0"/>
              <a:t>9/7/2016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CE273AC-4A2B-4E93-9569-33D24EA9FC7E}" type="slidenum">
              <a:rPr lang="en-US" smtClean="0"/>
              <a:t>‹#›</a:t>
            </a:fld>
            <a:endParaRPr lang="en-US"/>
          </a:p>
        </p:txBody>
      </p:sp>
    </p:spTree>
    <p:extLst>
      <p:ext uri="{BB962C8B-B14F-4D97-AF65-F5344CB8AC3E}">
        <p14:creationId xmlns:p14="http://schemas.microsoft.com/office/powerpoint/2010/main" val="37897070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1</a:t>
            </a:fld>
            <a:endParaRPr lang="en-US"/>
          </a:p>
        </p:txBody>
      </p:sp>
    </p:spTree>
    <p:extLst>
      <p:ext uri="{BB962C8B-B14F-4D97-AF65-F5344CB8AC3E}">
        <p14:creationId xmlns:p14="http://schemas.microsoft.com/office/powerpoint/2010/main" val="846854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10</a:t>
            </a:fld>
            <a:endParaRPr lang="en-US"/>
          </a:p>
        </p:txBody>
      </p:sp>
    </p:spTree>
    <p:extLst>
      <p:ext uri="{BB962C8B-B14F-4D97-AF65-F5344CB8AC3E}">
        <p14:creationId xmlns:p14="http://schemas.microsoft.com/office/powerpoint/2010/main" val="204502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11</a:t>
            </a:fld>
            <a:endParaRPr lang="en-US"/>
          </a:p>
        </p:txBody>
      </p:sp>
    </p:spTree>
    <p:extLst>
      <p:ext uri="{BB962C8B-B14F-4D97-AF65-F5344CB8AC3E}">
        <p14:creationId xmlns:p14="http://schemas.microsoft.com/office/powerpoint/2010/main" val="2910794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12</a:t>
            </a:fld>
            <a:endParaRPr lang="en-US"/>
          </a:p>
        </p:txBody>
      </p:sp>
    </p:spTree>
    <p:extLst>
      <p:ext uri="{BB962C8B-B14F-4D97-AF65-F5344CB8AC3E}">
        <p14:creationId xmlns:p14="http://schemas.microsoft.com/office/powerpoint/2010/main" val="304296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13</a:t>
            </a:fld>
            <a:endParaRPr lang="en-US"/>
          </a:p>
        </p:txBody>
      </p:sp>
    </p:spTree>
    <p:extLst>
      <p:ext uri="{BB962C8B-B14F-4D97-AF65-F5344CB8AC3E}">
        <p14:creationId xmlns:p14="http://schemas.microsoft.com/office/powerpoint/2010/main" val="390274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14</a:t>
            </a:fld>
            <a:endParaRPr lang="en-US"/>
          </a:p>
        </p:txBody>
      </p:sp>
    </p:spTree>
    <p:extLst>
      <p:ext uri="{BB962C8B-B14F-4D97-AF65-F5344CB8AC3E}">
        <p14:creationId xmlns:p14="http://schemas.microsoft.com/office/powerpoint/2010/main" val="2641242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15</a:t>
            </a:fld>
            <a:endParaRPr lang="en-US"/>
          </a:p>
        </p:txBody>
      </p:sp>
    </p:spTree>
    <p:extLst>
      <p:ext uri="{BB962C8B-B14F-4D97-AF65-F5344CB8AC3E}">
        <p14:creationId xmlns:p14="http://schemas.microsoft.com/office/powerpoint/2010/main" val="4228099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কুরআনের</a:t>
            </a:r>
            <a:r>
              <a:rPr lang="bn-BD" baseline="0" dirty="0" smtClean="0"/>
              <a:t> আয়াত শিক্ষার্থীদের দ্বারা তেলাওয়াত করে নেওয়ার চেষ্টা করতে হবে । পরে শিক্ষক সুন্দর  করে তেলাওয়াত করবেন। </a:t>
            </a:r>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16</a:t>
            </a:fld>
            <a:endParaRPr lang="en-US"/>
          </a:p>
        </p:txBody>
      </p:sp>
    </p:spTree>
    <p:extLst>
      <p:ext uri="{BB962C8B-B14F-4D97-AF65-F5344CB8AC3E}">
        <p14:creationId xmlns:p14="http://schemas.microsoft.com/office/powerpoint/2010/main" val="681533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a:t>
            </a:r>
            <a:r>
              <a:rPr lang="bn-BD" baseline="0" dirty="0" smtClean="0"/>
              <a:t> দেখে যেন বুঝতে পারে কি উত্তর হতে পারে এ জন্য এ ছবি দেওয়া। একজনের খাতা অন্যের মাধ্যমে মূল্যায়ন করে নেওয়া যেতে পারে। প্রতারণার হাত থেকে বাঁচার </a:t>
            </a:r>
            <a:r>
              <a:rPr lang="bn-BD" sz="1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কয়েকটি</a:t>
            </a:r>
            <a:r>
              <a:rPr lang="bn-BD" sz="120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উপায়ের নাম আসবে । তা থেকে কয়েকটি উপস্থাপন করা যেতে পারে। যেমন-দারিদ্রতা, অপচয়। ইত্যাদি</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17</a:t>
            </a:fld>
            <a:endParaRPr lang="en-US"/>
          </a:p>
        </p:txBody>
      </p:sp>
    </p:spTree>
    <p:extLst>
      <p:ext uri="{BB962C8B-B14F-4D97-AF65-F5344CB8AC3E}">
        <p14:creationId xmlns:p14="http://schemas.microsoft.com/office/powerpoint/2010/main" val="197035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18</a:t>
            </a:fld>
            <a:endParaRPr lang="en-US"/>
          </a:p>
        </p:txBody>
      </p:sp>
    </p:spTree>
    <p:extLst>
      <p:ext uri="{BB962C8B-B14F-4D97-AF65-F5344CB8AC3E}">
        <p14:creationId xmlns:p14="http://schemas.microsoft.com/office/powerpoint/2010/main" val="170578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এখানে গাঁজা শব্দের উপর ক্লিক করলে এ সম্পর্কিত ব্যাখ্যা আসবে।</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19</a:t>
            </a:fld>
            <a:endParaRPr lang="en-US"/>
          </a:p>
        </p:txBody>
      </p:sp>
    </p:spTree>
    <p:extLst>
      <p:ext uri="{BB962C8B-B14F-4D97-AF65-F5344CB8AC3E}">
        <p14:creationId xmlns:p14="http://schemas.microsoft.com/office/powerpoint/2010/main" val="115997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2</a:t>
            </a:fld>
            <a:endParaRPr lang="en-US"/>
          </a:p>
        </p:txBody>
      </p:sp>
    </p:spTree>
    <p:extLst>
      <p:ext uri="{BB962C8B-B14F-4D97-AF65-F5344CB8AC3E}">
        <p14:creationId xmlns:p14="http://schemas.microsoft.com/office/powerpoint/2010/main" val="2148686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এখানে হাশিশ শব্দের উপর ক্লিক করলে এ সম্পর্কিত ব্যাখ্যা আসবে।</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20</a:t>
            </a:fld>
            <a:endParaRPr lang="en-US"/>
          </a:p>
        </p:txBody>
      </p:sp>
    </p:spTree>
    <p:extLst>
      <p:ext uri="{BB962C8B-B14F-4D97-AF65-F5344CB8AC3E}">
        <p14:creationId xmlns:p14="http://schemas.microsoft.com/office/powerpoint/2010/main" val="1038728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21</a:t>
            </a:fld>
            <a:endParaRPr lang="en-US"/>
          </a:p>
        </p:txBody>
      </p:sp>
    </p:spTree>
    <p:extLst>
      <p:ext uri="{BB962C8B-B14F-4D97-AF65-F5344CB8AC3E}">
        <p14:creationId xmlns:p14="http://schemas.microsoft.com/office/powerpoint/2010/main" val="276113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22</a:t>
            </a:fld>
            <a:endParaRPr lang="en-US"/>
          </a:p>
        </p:txBody>
      </p:sp>
    </p:spTree>
    <p:extLst>
      <p:ext uri="{BB962C8B-B14F-4D97-AF65-F5344CB8AC3E}">
        <p14:creationId xmlns:p14="http://schemas.microsoft.com/office/powerpoint/2010/main" val="467110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এই</a:t>
            </a:r>
            <a:r>
              <a:rPr lang="bn-BD" baseline="0" dirty="0" smtClean="0"/>
              <a:t> স্লাইডটি হাইড করে রাখা আছে । আপনারা চাইলে এখান থেকে বিভিন্ন মাদকদ্রব্য সম্পর্কে জানতে পারবেন। </a:t>
            </a:r>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23</a:t>
            </a:fld>
            <a:endParaRPr lang="en-US"/>
          </a:p>
        </p:txBody>
      </p:sp>
    </p:spTree>
    <p:extLst>
      <p:ext uri="{BB962C8B-B14F-4D97-AF65-F5344CB8AC3E}">
        <p14:creationId xmlns:p14="http://schemas.microsoft.com/office/powerpoint/2010/main" val="3635862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শিক্ষার্থীদের দ্বারা হাদিসটি পাঠ  করে নেওয়ার চেষ্টা করতে হবে । পরে শিক্ষক সুন্দর  করে হাদিসটি পাঠ করে শুনাবেন।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24</a:t>
            </a:fld>
            <a:endParaRPr lang="en-US"/>
          </a:p>
        </p:txBody>
      </p:sp>
    </p:spTree>
    <p:extLst>
      <p:ext uri="{BB962C8B-B14F-4D97-AF65-F5344CB8AC3E}">
        <p14:creationId xmlns:p14="http://schemas.microsoft.com/office/powerpoint/2010/main" val="2205763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25</a:t>
            </a:fld>
            <a:endParaRPr lang="en-US"/>
          </a:p>
        </p:txBody>
      </p:sp>
    </p:spTree>
    <p:extLst>
      <p:ext uri="{BB962C8B-B14F-4D97-AF65-F5344CB8AC3E}">
        <p14:creationId xmlns:p14="http://schemas.microsoft.com/office/powerpoint/2010/main" val="1753046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বাংলা</a:t>
            </a:r>
            <a:r>
              <a:rPr lang="bn-BD" baseline="0" dirty="0" smtClean="0"/>
              <a:t> অনুবাদ করে বুঝে দিতে হবে। কোন মাদকের কী  প্রভাব/ক্ষতি</a:t>
            </a:r>
            <a:r>
              <a:rPr lang="en-US" baseline="0" dirty="0" smtClean="0"/>
              <a:t>. </a:t>
            </a:r>
            <a:r>
              <a:rPr lang="bn-BD" baseline="0" dirty="0" smtClean="0"/>
              <a:t>দুইটি ভিডিও দেওয়া আছে যেকোন একটি দেখনো যেতে পারে। । ভিডিও আইকন এর উপর ক্লিক করলে নেট থেকে ডাউনলোড পেজ চলে আসবে</a:t>
            </a:r>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26</a:t>
            </a:fld>
            <a:endParaRPr lang="en-US"/>
          </a:p>
        </p:txBody>
      </p:sp>
    </p:spTree>
    <p:extLst>
      <p:ext uri="{BB962C8B-B14F-4D97-AF65-F5344CB8AC3E}">
        <p14:creationId xmlns:p14="http://schemas.microsoft.com/office/powerpoint/2010/main" val="1987393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দলে</a:t>
            </a:r>
            <a:r>
              <a:rPr lang="bn-BD" baseline="0" dirty="0" smtClean="0"/>
              <a:t> ভাগ করার ক্ষেত্রে আমার পরামর্শ ক্লা</a:t>
            </a:r>
            <a:r>
              <a:rPr lang="bn-IN" baseline="0" dirty="0" smtClean="0"/>
              <a:t>স</a:t>
            </a:r>
            <a:r>
              <a:rPr lang="bn-BD" baseline="0" dirty="0" smtClean="0"/>
              <a:t> শুরুর আগে এটা করতে হবে এবং একজন দলনেতা নিযুক্ত করতে হবে। সেক্ষেত্রে প্রতি দলে সমান সংখ্যক শিক্ষার্থী রাখতে হবে এবং জোড় হতে হবে । যেমন ৪,৬,৮ ১০ জন। </a:t>
            </a:r>
            <a:r>
              <a:rPr lang="bn-BD" dirty="0" smtClean="0"/>
              <a:t>কাজ শেষে</a:t>
            </a:r>
            <a:r>
              <a:rPr lang="bn-BD" baseline="0" dirty="0" smtClean="0"/>
              <a:t> শিক্ষার্থীদের দ্বারা মূল্যায়ন করে নেওয়া যেতে পারে খাতা পরিবর্তনের মাধ্যমে । উত্তর যেমন হতে – সামাজিক বিশৃঙখলা সৃষ্টি হতে পারে, অভিভাবকদের অবাধ্য হতে পারে।</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27</a:t>
            </a:fld>
            <a:endParaRPr lang="en-US"/>
          </a:p>
        </p:txBody>
      </p:sp>
    </p:spTree>
    <p:extLst>
      <p:ext uri="{BB962C8B-B14F-4D97-AF65-F5344CB8AC3E}">
        <p14:creationId xmlns:p14="http://schemas.microsoft.com/office/powerpoint/2010/main" val="2944437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শিক্ষার্থীদের</a:t>
            </a:r>
            <a:r>
              <a:rPr lang="bn-BD" baseline="0" dirty="0" smtClean="0"/>
              <a:t>  দ্বারা মাউস ক্লিক করে নেওয়ার মাধ্যমে উত্তর নেওয়ার চেষ্টা করতে হবে।</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28</a:t>
            </a:fld>
            <a:endParaRPr lang="en-US"/>
          </a:p>
        </p:txBody>
      </p:sp>
    </p:spTree>
    <p:extLst>
      <p:ext uri="{BB962C8B-B14F-4D97-AF65-F5344CB8AC3E}">
        <p14:creationId xmlns:p14="http://schemas.microsoft.com/office/powerpoint/2010/main" val="1649203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শিক্ষার্থীদের</a:t>
            </a:r>
            <a:r>
              <a:rPr lang="bn-BD" baseline="0" dirty="0" smtClean="0"/>
              <a:t>  দ্বারা মাউস ক্লিক করে নেওয়ার মাধ্যমে উত্তর নেওয়ার চেষ্টা করতে হবে।</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29</a:t>
            </a:fld>
            <a:endParaRPr lang="en-US"/>
          </a:p>
        </p:txBody>
      </p:sp>
    </p:spTree>
    <p:extLst>
      <p:ext uri="{BB962C8B-B14F-4D97-AF65-F5344CB8AC3E}">
        <p14:creationId xmlns:p14="http://schemas.microsoft.com/office/powerpoint/2010/main" val="279022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সম্মানিত</a:t>
            </a:r>
            <a:r>
              <a:rPr lang="bn-BD" baseline="0" dirty="0" smtClean="0"/>
              <a:t> শিক্ষকমন্ডলী আপনারা ইচ্ছে করলে এই </a:t>
            </a:r>
            <a:r>
              <a:rPr lang="en-US" baseline="0" dirty="0" smtClean="0"/>
              <a:t>slide </a:t>
            </a:r>
            <a:r>
              <a:rPr lang="bn-BD" baseline="0" dirty="0" smtClean="0"/>
              <a:t>টি </a:t>
            </a:r>
            <a:r>
              <a:rPr lang="en-US" baseline="0" dirty="0" smtClean="0"/>
              <a:t>Hide </a:t>
            </a:r>
            <a:r>
              <a:rPr lang="bn-BD" baseline="0" dirty="0" smtClean="0"/>
              <a:t>করে রাখতে পারবেন। </a:t>
            </a:r>
            <a:r>
              <a:rPr lang="en-US" baseline="0" dirty="0" smtClean="0"/>
              <a:t>Hide </a:t>
            </a:r>
            <a:r>
              <a:rPr lang="bn-BD" baseline="0" dirty="0" smtClean="0"/>
              <a:t>করার পদ্ধতি হলো রিবন বার এর </a:t>
            </a:r>
            <a:r>
              <a:rPr lang="en-US" baseline="0" dirty="0" smtClean="0"/>
              <a:t>Slide Show </a:t>
            </a:r>
            <a:r>
              <a:rPr lang="bn-BD" baseline="0" dirty="0" smtClean="0"/>
              <a:t>তে ক্লিক করে </a:t>
            </a:r>
            <a:r>
              <a:rPr lang="en-US" baseline="0" dirty="0" smtClean="0"/>
              <a:t>Hide Slide </a:t>
            </a:r>
            <a:r>
              <a:rPr lang="bn-BD" baseline="0" dirty="0" smtClean="0"/>
              <a:t>এর উপর ক্লিক করলে </a:t>
            </a:r>
            <a:r>
              <a:rPr lang="en-US" baseline="0" dirty="0" smtClean="0"/>
              <a:t>hide </a:t>
            </a:r>
            <a:r>
              <a:rPr lang="bn-BD" baseline="0" dirty="0" smtClean="0"/>
              <a:t> হয়ে যাবে। এক্ষেত্রে </a:t>
            </a:r>
            <a:r>
              <a:rPr lang="en-US" baseline="0" dirty="0" smtClean="0"/>
              <a:t>f5 </a:t>
            </a:r>
            <a:r>
              <a:rPr lang="bn-BD" baseline="0" dirty="0" smtClean="0"/>
              <a:t>চেপে </a:t>
            </a:r>
            <a:r>
              <a:rPr lang="en-US" baseline="0" dirty="0" smtClean="0"/>
              <a:t>Slide Show </a:t>
            </a:r>
            <a:r>
              <a:rPr lang="bn-BD" baseline="0" dirty="0" smtClean="0"/>
              <a:t>করলে </a:t>
            </a:r>
            <a:r>
              <a:rPr lang="en-US" baseline="0" dirty="0" smtClean="0"/>
              <a:t>Hide </a:t>
            </a:r>
            <a:r>
              <a:rPr lang="bn-BD" baseline="0" dirty="0" smtClean="0"/>
              <a:t>করা </a:t>
            </a:r>
            <a:r>
              <a:rPr lang="en-US" baseline="0" dirty="0" smtClean="0"/>
              <a:t>page </a:t>
            </a:r>
            <a:r>
              <a:rPr lang="bn-BD" baseline="0" dirty="0" smtClean="0"/>
              <a:t>আর দেখা যাবে না।  </a:t>
            </a:r>
            <a:endParaRPr lang="en-US" dirty="0" smtClean="0"/>
          </a:p>
          <a:p>
            <a:endParaRPr lang="en-US"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3</a:t>
            </a:fld>
            <a:endParaRPr lang="en-US"/>
          </a:p>
        </p:txBody>
      </p:sp>
    </p:spTree>
    <p:extLst>
      <p:ext uri="{BB962C8B-B14F-4D97-AF65-F5344CB8AC3E}">
        <p14:creationId xmlns:p14="http://schemas.microsoft.com/office/powerpoint/2010/main" val="321762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a:t>
            </a:r>
            <a:r>
              <a:rPr lang="bn-BD" baseline="0" dirty="0" smtClean="0"/>
              <a:t> শুধু আবহ সৃষ্টির জন্য । </a:t>
            </a:r>
            <a:r>
              <a:rPr lang="bn-BD" dirty="0" smtClean="0"/>
              <a:t>বাড়ির কাজ শিক্ষার্থীদের</a:t>
            </a:r>
            <a:r>
              <a:rPr lang="bn-BD" baseline="0" dirty="0" smtClean="0"/>
              <a:t> খাতায় লেখে নেওয়া নিশ্চত করতে হবে । আগামী দিন এই কাজ কয়েক জনের  দেখতে হবে এবং বাকি কাজ দলনেতার দ্বারা মূল্যায়ন করে নেওয়া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30</a:t>
            </a:fld>
            <a:endParaRPr lang="en-US"/>
          </a:p>
        </p:txBody>
      </p:sp>
    </p:spTree>
    <p:extLst>
      <p:ext uri="{BB962C8B-B14F-4D97-AF65-F5344CB8AC3E}">
        <p14:creationId xmlns:p14="http://schemas.microsoft.com/office/powerpoint/2010/main" val="3261614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 ছ</a:t>
            </a:r>
            <a:r>
              <a:rPr lang="bn-BD" baseline="0" dirty="0" smtClean="0"/>
              <a:t>বি ব্যবহারের কারণ । ধূমপান ও মাদকাসক্তি না করার মানসীকথা এ ছবির মাধ্যমে মনে গেঁথে যাবে। </a:t>
            </a:r>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31</a:t>
            </a:fld>
            <a:endParaRPr lang="en-US"/>
          </a:p>
        </p:txBody>
      </p:sp>
    </p:spTree>
    <p:extLst>
      <p:ext uri="{BB962C8B-B14F-4D97-AF65-F5344CB8AC3E}">
        <p14:creationId xmlns:p14="http://schemas.microsoft.com/office/powerpoint/2010/main" val="148189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ক্যাপশন</a:t>
            </a:r>
            <a:r>
              <a:rPr lang="bn-BD" baseline="0" dirty="0" smtClean="0"/>
              <a:t> আসার আগে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4</a:t>
            </a:fld>
            <a:endParaRPr lang="en-US"/>
          </a:p>
        </p:txBody>
      </p:sp>
    </p:spTree>
    <p:extLst>
      <p:ext uri="{BB962C8B-B14F-4D97-AF65-F5344CB8AC3E}">
        <p14:creationId xmlns:p14="http://schemas.microsoft.com/office/powerpoint/2010/main" val="409359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পাঠের</a:t>
            </a:r>
            <a:r>
              <a:rPr lang="bn-BD" baseline="0" dirty="0" smtClean="0"/>
              <a:t> শিরোনাম আসার আগে শিক্ষার্থীদের দ্বারা পাঠের শিরোনাম ঘোষণার চেষ্টা করতে হবে। পাঠ শিরোনাম বোর্ডে লিখতে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5</a:t>
            </a:fld>
            <a:endParaRPr lang="en-US"/>
          </a:p>
        </p:txBody>
      </p:sp>
    </p:spTree>
    <p:extLst>
      <p:ext uri="{BB962C8B-B14F-4D97-AF65-F5344CB8AC3E}">
        <p14:creationId xmlns:p14="http://schemas.microsoft.com/office/powerpoint/2010/main" val="230302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sz="1200" dirty="0" smtClean="0"/>
              <a:t>শিক্ষার্থীদের</a:t>
            </a:r>
            <a:r>
              <a:rPr lang="bn-BD" sz="1200" baseline="0" dirty="0" smtClean="0"/>
              <a:t>  দ্বারা শিখনফল পড়ে নেওয়া যেতে পারে । </a:t>
            </a:r>
            <a:r>
              <a:rPr lang="bn-BD" sz="1200" dirty="0" smtClean="0"/>
              <a:t>সম্মানিত</a:t>
            </a:r>
            <a:r>
              <a:rPr lang="bn-BD" sz="1200" baseline="0" dirty="0" smtClean="0"/>
              <a:t> শিক্ষকমন্ডলী আপনারা ইচ্ছে করলে এই </a:t>
            </a:r>
            <a:r>
              <a:rPr lang="en-US" sz="1200" baseline="0" dirty="0" smtClean="0"/>
              <a:t>slide </a:t>
            </a:r>
            <a:r>
              <a:rPr lang="bn-BD" sz="1200" baseline="0" dirty="0" smtClean="0"/>
              <a:t>টি </a:t>
            </a:r>
            <a:r>
              <a:rPr lang="en-US" sz="1200" baseline="0" dirty="0" smtClean="0"/>
              <a:t>Hide </a:t>
            </a:r>
            <a:r>
              <a:rPr lang="bn-BD" sz="1200" baseline="0" dirty="0" smtClean="0"/>
              <a:t>করে রাখতে পারবেন। </a:t>
            </a:r>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6</a:t>
            </a:fld>
            <a:endParaRPr lang="en-US"/>
          </a:p>
        </p:txBody>
      </p:sp>
    </p:spTree>
    <p:extLst>
      <p:ext uri="{BB962C8B-B14F-4D97-AF65-F5344CB8AC3E}">
        <p14:creationId xmlns:p14="http://schemas.microsoft.com/office/powerpoint/2010/main" val="414104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নেট ক্যানেক্ট করে এখানে ক্লিক করুণ এ ক্লিক করলে একটা </a:t>
            </a:r>
            <a:r>
              <a:rPr lang="en-US" dirty="0" smtClean="0"/>
              <a:t>browser  </a:t>
            </a:r>
            <a:r>
              <a:rPr lang="bn-BD" dirty="0" smtClean="0"/>
              <a:t>ওপেন হবে। সেখান থেকে বাম পার্শের </a:t>
            </a:r>
            <a:r>
              <a:rPr lang="en-US" dirty="0" smtClean="0"/>
              <a:t>menu </a:t>
            </a:r>
            <a:r>
              <a:rPr lang="bn-BD" dirty="0" smtClean="0"/>
              <a:t>থেকে </a:t>
            </a:r>
            <a:r>
              <a:rPr lang="en-US" dirty="0" smtClean="0"/>
              <a:t>mp4 360p option </a:t>
            </a:r>
            <a:r>
              <a:rPr lang="bn-BD" dirty="0" smtClean="0"/>
              <a:t>এ ক্লিক করলে </a:t>
            </a:r>
            <a:r>
              <a:rPr lang="en-US" dirty="0" smtClean="0"/>
              <a:t>download </a:t>
            </a:r>
            <a:r>
              <a:rPr lang="bn-BD" dirty="0" smtClean="0"/>
              <a:t>হবে। </a:t>
            </a:r>
            <a:r>
              <a:rPr lang="bn-BD" baseline="0" dirty="0" smtClean="0"/>
              <a:t> এখানে কোন প্রশ্ন শিক্ষার্থীদের আছে কি না তা জানতে হবে। </a:t>
            </a:r>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7</a:t>
            </a:fld>
            <a:endParaRPr lang="en-US"/>
          </a:p>
        </p:txBody>
      </p:sp>
    </p:spTree>
    <p:extLst>
      <p:ext uri="{BB962C8B-B14F-4D97-AF65-F5344CB8AC3E}">
        <p14:creationId xmlns:p14="http://schemas.microsoft.com/office/powerpoint/2010/main" val="201823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8</a:t>
            </a:fld>
            <a:endParaRPr lang="en-US"/>
          </a:p>
        </p:txBody>
      </p:sp>
    </p:spTree>
    <p:extLst>
      <p:ext uri="{BB962C8B-B14F-4D97-AF65-F5344CB8AC3E}">
        <p14:creationId xmlns:p14="http://schemas.microsoft.com/office/powerpoint/2010/main" val="191485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শিক্ষার্থীদের দ্বারা হাদিসটি পাঠ  করে নেওয়ার চেষ্টা করতে হবে । পরে শিক্ষক সুন্দর  করে হাদিসটি পাঠ করে শুনাবেন।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E273AC-4A2B-4E93-9569-33D24EA9FC7E}" type="slidenum">
              <a:rPr lang="en-US" smtClean="0"/>
              <a:t>9</a:t>
            </a:fld>
            <a:endParaRPr lang="en-US"/>
          </a:p>
        </p:txBody>
      </p:sp>
    </p:spTree>
    <p:extLst>
      <p:ext uri="{BB962C8B-B14F-4D97-AF65-F5344CB8AC3E}">
        <p14:creationId xmlns:p14="http://schemas.microsoft.com/office/powerpoint/2010/main" val="93751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031FA3-FF7B-4E58-AD11-9CCE86F20D84}" type="datetime10">
              <a:rPr lang="bn-BD" smtClean="0"/>
              <a:t>বুধবার, 07 সেপ্টেম্বর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7F854-B571-47C3-B81D-C3C225D692F2}" type="slidenum">
              <a:rPr lang="en-US" smtClean="0"/>
              <a:t>‹#›</a:t>
            </a:fld>
            <a:endParaRPr lang="en-US"/>
          </a:p>
        </p:txBody>
      </p:sp>
    </p:spTree>
    <p:extLst>
      <p:ext uri="{BB962C8B-B14F-4D97-AF65-F5344CB8AC3E}">
        <p14:creationId xmlns:p14="http://schemas.microsoft.com/office/powerpoint/2010/main" val="202127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87B9B-6543-42AB-BE9F-0AEE4A5B1980}" type="datetime10">
              <a:rPr lang="bn-BD" smtClean="0"/>
              <a:t>বুধবার, 07 সেপ্টেম্বর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7F854-B571-47C3-B81D-C3C225D692F2}" type="slidenum">
              <a:rPr lang="en-US" smtClean="0"/>
              <a:t>‹#›</a:t>
            </a:fld>
            <a:endParaRPr lang="en-US"/>
          </a:p>
        </p:txBody>
      </p:sp>
    </p:spTree>
    <p:extLst>
      <p:ext uri="{BB962C8B-B14F-4D97-AF65-F5344CB8AC3E}">
        <p14:creationId xmlns:p14="http://schemas.microsoft.com/office/powerpoint/2010/main" val="380335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F53335-FC5E-4A2A-B73E-17EA6B213B9C}" type="datetime10">
              <a:rPr lang="bn-BD" smtClean="0"/>
              <a:t>বুধবার, 07 সেপ্টেম্বর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7F854-B571-47C3-B81D-C3C225D692F2}" type="slidenum">
              <a:rPr lang="en-US" smtClean="0"/>
              <a:t>‹#›</a:t>
            </a:fld>
            <a:endParaRPr lang="en-US"/>
          </a:p>
        </p:txBody>
      </p:sp>
    </p:spTree>
    <p:extLst>
      <p:ext uri="{BB962C8B-B14F-4D97-AF65-F5344CB8AC3E}">
        <p14:creationId xmlns:p14="http://schemas.microsoft.com/office/powerpoint/2010/main" val="392782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474351-FD51-4E67-8C85-8ECE1CFCA79F}" type="datetime10">
              <a:rPr lang="bn-BD" smtClean="0"/>
              <a:t>বুধবার, 07 সেপ্টেম্বর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7F854-B571-47C3-B81D-C3C225D692F2}" type="slidenum">
              <a:rPr lang="en-US" smtClean="0"/>
              <a:t>‹#›</a:t>
            </a:fld>
            <a:endParaRPr lang="en-US"/>
          </a:p>
        </p:txBody>
      </p:sp>
    </p:spTree>
    <p:extLst>
      <p:ext uri="{BB962C8B-B14F-4D97-AF65-F5344CB8AC3E}">
        <p14:creationId xmlns:p14="http://schemas.microsoft.com/office/powerpoint/2010/main" val="2696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BA7FE5-16A3-451D-AE47-C63F7E80568D}" type="datetime10">
              <a:rPr lang="bn-BD" smtClean="0"/>
              <a:t>বুধবার, 07 সেপ্টেম্বর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7F854-B571-47C3-B81D-C3C225D692F2}" type="slidenum">
              <a:rPr lang="en-US" smtClean="0"/>
              <a:t>‹#›</a:t>
            </a:fld>
            <a:endParaRPr lang="en-US"/>
          </a:p>
        </p:txBody>
      </p:sp>
    </p:spTree>
    <p:extLst>
      <p:ext uri="{BB962C8B-B14F-4D97-AF65-F5344CB8AC3E}">
        <p14:creationId xmlns:p14="http://schemas.microsoft.com/office/powerpoint/2010/main" val="20610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FBD6C7-B7CB-4646-9418-56F6CA52D9C5}" type="datetime10">
              <a:rPr lang="bn-BD" smtClean="0"/>
              <a:t>বুধবার, 07 সেপ্টেম্বর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7F854-B571-47C3-B81D-C3C225D692F2}" type="slidenum">
              <a:rPr lang="en-US" smtClean="0"/>
              <a:t>‹#›</a:t>
            </a:fld>
            <a:endParaRPr lang="en-US"/>
          </a:p>
        </p:txBody>
      </p:sp>
    </p:spTree>
    <p:extLst>
      <p:ext uri="{BB962C8B-B14F-4D97-AF65-F5344CB8AC3E}">
        <p14:creationId xmlns:p14="http://schemas.microsoft.com/office/powerpoint/2010/main" val="40708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05D952-69A0-428B-8C07-43B2066FAD3C}" type="datetime10">
              <a:rPr lang="bn-BD" smtClean="0"/>
              <a:t>বুধবার, 07 সেপ্টেম্বর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7F854-B571-47C3-B81D-C3C225D692F2}" type="slidenum">
              <a:rPr lang="en-US" smtClean="0"/>
              <a:t>‹#›</a:t>
            </a:fld>
            <a:endParaRPr lang="en-US"/>
          </a:p>
        </p:txBody>
      </p:sp>
    </p:spTree>
    <p:extLst>
      <p:ext uri="{BB962C8B-B14F-4D97-AF65-F5344CB8AC3E}">
        <p14:creationId xmlns:p14="http://schemas.microsoft.com/office/powerpoint/2010/main" val="3118439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F5A68-1570-4377-9828-7229E21FE602}" type="datetime10">
              <a:rPr lang="bn-BD" smtClean="0"/>
              <a:t>বুধবার, 07 সেপ্টেম্বর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7F854-B571-47C3-B81D-C3C225D692F2}" type="slidenum">
              <a:rPr lang="en-US" smtClean="0"/>
              <a:t>‹#›</a:t>
            </a:fld>
            <a:endParaRPr lang="en-US"/>
          </a:p>
        </p:txBody>
      </p:sp>
    </p:spTree>
    <p:extLst>
      <p:ext uri="{BB962C8B-B14F-4D97-AF65-F5344CB8AC3E}">
        <p14:creationId xmlns:p14="http://schemas.microsoft.com/office/powerpoint/2010/main" val="355536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0980" y="6394080"/>
            <a:ext cx="2548723" cy="372161"/>
          </a:xfrm>
          <a:ln w="28575">
            <a:solidFill>
              <a:srgbClr val="00B050"/>
            </a:solidFill>
          </a:ln>
        </p:spPr>
        <p:txBody>
          <a:bodyPr/>
          <a:lstStyle>
            <a:lvl1pPr>
              <a:defRPr sz="2000">
                <a:solidFill>
                  <a:schemeClr val="tx1"/>
                </a:solidFill>
                <a:latin typeface="+mj-lt"/>
                <a:cs typeface="NikoshBAN" panose="02000000000000000000" pitchFamily="2" charset="0"/>
              </a:defRPr>
            </a:lvl1pPr>
          </a:lstStyle>
          <a:p>
            <a:fld id="{E54FFD7B-8825-402A-BBD0-D3C94D1B8D5F}" type="datetime10">
              <a:rPr lang="bn-BD" smtClean="0"/>
              <a:t>বুধবার, 07 সেপ্টেম্বর 2016</a:t>
            </a:fld>
            <a:endParaRPr lang="en-US" dirty="0"/>
          </a:p>
        </p:txBody>
      </p:sp>
      <p:sp>
        <p:nvSpPr>
          <p:cNvPr id="4" name="Slide Number Placeholder 3"/>
          <p:cNvSpPr>
            <a:spLocks noGrp="1"/>
          </p:cNvSpPr>
          <p:nvPr>
            <p:ph type="sldNum" sz="quarter" idx="12"/>
          </p:nvPr>
        </p:nvSpPr>
        <p:spPr>
          <a:xfrm>
            <a:off x="8645576" y="6386731"/>
            <a:ext cx="422030" cy="386861"/>
          </a:xfrm>
          <a:ln w="38100">
            <a:solidFill>
              <a:srgbClr val="00B050"/>
            </a:solidFill>
          </a:ln>
        </p:spPr>
        <p:txBody>
          <a:bodyPr/>
          <a:lstStyle>
            <a:lvl1pPr algn="ctr">
              <a:defRPr sz="1600">
                <a:solidFill>
                  <a:schemeClr val="tx1"/>
                </a:solidFill>
              </a:defRPr>
            </a:lvl1pPr>
          </a:lstStyle>
          <a:p>
            <a:fld id="{B6C7F854-B571-47C3-B81D-C3C225D692F2}" type="slidenum">
              <a:rPr lang="en-US" smtClean="0"/>
              <a:pPr/>
              <a:t>‹#›</a:t>
            </a:fld>
            <a:endParaRPr lang="en-US" dirty="0"/>
          </a:p>
        </p:txBody>
      </p:sp>
      <p:sp>
        <p:nvSpPr>
          <p:cNvPr id="5" name="Action Button: Back or Previous 4">
            <a:hlinkClick r:id="" action="ppaction://hlinkshowjump?jump=previousslide" highlightClick="1"/>
          </p:cNvPr>
          <p:cNvSpPr/>
          <p:nvPr userDrawn="1"/>
        </p:nvSpPr>
        <p:spPr>
          <a:xfrm>
            <a:off x="3066760" y="6358595"/>
            <a:ext cx="576775" cy="429066"/>
          </a:xfrm>
          <a:prstGeom prst="actionButtonBackPrevious">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 name="Action Button: Home 5">
            <a:hlinkClick r:id="" action="ppaction://hlinkshowjump?jump=firstslide" highlightClick="1"/>
          </p:cNvPr>
          <p:cNvSpPr/>
          <p:nvPr userDrawn="1"/>
        </p:nvSpPr>
        <p:spPr>
          <a:xfrm>
            <a:off x="3713872" y="6358596"/>
            <a:ext cx="506437" cy="443132"/>
          </a:xfrm>
          <a:prstGeom prst="actionButtonHom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 name="Action Button: Information 6">
            <a:hlinkClick r:id="" action="ppaction://hlinkshowjump?jump=endshow" highlightClick="1"/>
          </p:cNvPr>
          <p:cNvSpPr/>
          <p:nvPr userDrawn="1"/>
        </p:nvSpPr>
        <p:spPr>
          <a:xfrm>
            <a:off x="4318777" y="6358596"/>
            <a:ext cx="506437" cy="457200"/>
          </a:xfrm>
          <a:prstGeom prst="actionButtonInformation">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Action Button: Forward or Next 7">
            <a:hlinkClick r:id="" action="ppaction://hlinkshowjump?jump=nextslide" highlightClick="1"/>
          </p:cNvPr>
          <p:cNvSpPr/>
          <p:nvPr userDrawn="1"/>
        </p:nvSpPr>
        <p:spPr>
          <a:xfrm>
            <a:off x="4895564" y="6344530"/>
            <a:ext cx="548640" cy="485334"/>
          </a:xfrm>
          <a:prstGeom prst="actionButtonForwardNex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cxnSp>
        <p:nvCxnSpPr>
          <p:cNvPr id="10" name="Straight Connector 9"/>
          <p:cNvCxnSpPr/>
          <p:nvPr userDrawn="1"/>
        </p:nvCxnSpPr>
        <p:spPr>
          <a:xfrm>
            <a:off x="7354" y="-1554"/>
            <a:ext cx="74246" cy="631718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a:xfrm>
            <a:off x="0" y="44323"/>
            <a:ext cx="9137357" cy="6271304"/>
            <a:chOff x="-556065" y="703385"/>
            <a:chExt cx="9137357" cy="5609688"/>
          </a:xfrm>
        </p:grpSpPr>
        <p:cxnSp>
          <p:nvCxnSpPr>
            <p:cNvPr id="11" name="Straight Connector 10"/>
            <p:cNvCxnSpPr/>
            <p:nvPr userDrawn="1"/>
          </p:nvCxnSpPr>
          <p:spPr>
            <a:xfrm flipH="1">
              <a:off x="8525022" y="703385"/>
              <a:ext cx="28136" cy="559894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56065" y="703385"/>
              <a:ext cx="9137357" cy="0"/>
            </a:xfrm>
            <a:prstGeom prst="line">
              <a:avLst/>
            </a:prstGeom>
            <a:ln w="76200">
              <a:solidFill>
                <a:srgbClr val="00B050"/>
              </a:solidFill>
            </a:ln>
            <a:scene3d>
              <a:camera prst="orthographicFront">
                <a:rot lat="0" lon="0" rev="0"/>
              </a:camera>
              <a:lightRig rig="threePt" dir="t"/>
            </a:scene3d>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481819" y="6302326"/>
              <a:ext cx="9034976" cy="1074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userDrawn="1"/>
        </p:nvSpPr>
        <p:spPr>
          <a:xfrm>
            <a:off x="5514554" y="6404316"/>
            <a:ext cx="2994446" cy="36576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solidFill>
                  <a:schemeClr val="tx1"/>
                </a:solidFill>
                <a:latin typeface="NikoshBAN" panose="02000000000000000000" pitchFamily="2" charset="0"/>
                <a:cs typeface="NikoshBAN" panose="02000000000000000000" pitchFamily="2" charset="0"/>
              </a:rPr>
              <a:t>মোঃ সাইফুল ইসলাম, </a:t>
            </a:r>
            <a:r>
              <a:rPr lang="bn-BD" sz="1600" dirty="0" smtClean="0">
                <a:solidFill>
                  <a:schemeClr val="tx1"/>
                </a:solidFill>
                <a:latin typeface="NikoshBAN" panose="02000000000000000000" pitchFamily="2" charset="0"/>
                <a:cs typeface="NikoshBAN" panose="02000000000000000000" pitchFamily="2" charset="0"/>
              </a:rPr>
              <a:t>সহকারী</a:t>
            </a:r>
            <a:r>
              <a:rPr lang="bn-BD" sz="1600" baseline="0" dirty="0" smtClean="0">
                <a:solidFill>
                  <a:schemeClr val="tx1"/>
                </a:solidFill>
                <a:latin typeface="NikoshBAN" panose="02000000000000000000" pitchFamily="2" charset="0"/>
                <a:cs typeface="NikoshBAN" panose="02000000000000000000" pitchFamily="2" charset="0"/>
              </a:rPr>
              <a:t> শিক্ষক </a:t>
            </a:r>
            <a:endParaRPr lang="en-US" sz="2000" dirty="0">
              <a:solidFill>
                <a:schemeClr val="tx1"/>
              </a:solidFill>
              <a:latin typeface="NikoshBAN" panose="02000000000000000000" pitchFamily="2" charset="0"/>
              <a:cs typeface="NikoshBAN" panose="02000000000000000000" pitchFamily="2" charset="0"/>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54" y="123096"/>
            <a:ext cx="1481728" cy="1508426"/>
          </a:xfrm>
          <a:prstGeom prst="rect">
            <a:avLst/>
          </a:prstGeom>
        </p:spPr>
      </p:pic>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9612" y="4729763"/>
            <a:ext cx="1481728" cy="1508426"/>
          </a:xfrm>
          <a:prstGeom prst="rect">
            <a:avLst/>
          </a:prstGeom>
        </p:spPr>
      </p:pic>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516843" y="4729763"/>
            <a:ext cx="1481728" cy="1508426"/>
          </a:xfrm>
          <a:prstGeom prst="rect">
            <a:avLst/>
          </a:prstGeom>
        </p:spPr>
      </p:pic>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514047" y="120498"/>
            <a:ext cx="1481728" cy="1508426"/>
          </a:xfrm>
          <a:prstGeom prst="rect">
            <a:avLst/>
          </a:prstGeom>
        </p:spPr>
      </p:pic>
    </p:spTree>
    <p:extLst>
      <p:ext uri="{BB962C8B-B14F-4D97-AF65-F5344CB8AC3E}">
        <p14:creationId xmlns:p14="http://schemas.microsoft.com/office/powerpoint/2010/main" val="22680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2000"/>
                                        <p:tgtEl>
                                          <p:spTgt spid="1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wipe(left)">
                                      <p:cBhvr>
                                        <p:cTn id="10"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animBg="1"/>
      <p:bldP spid="16" grpId="1" uiExpand="1" build="allAtOnce" animBg="1"/>
    </p:bldLst>
  </p:timing>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28DC8-AAB4-49C2-9DBD-8A68BA9DAD14}" type="datetime10">
              <a:rPr lang="bn-BD" smtClean="0"/>
              <a:t>বুধবার, 07 সেপ্টেম্বর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7F854-B571-47C3-B81D-C3C225D692F2}" type="slidenum">
              <a:rPr lang="en-US" smtClean="0"/>
              <a:t>‹#›</a:t>
            </a:fld>
            <a:endParaRPr lang="en-US"/>
          </a:p>
        </p:txBody>
      </p:sp>
    </p:spTree>
    <p:extLst>
      <p:ext uri="{BB962C8B-B14F-4D97-AF65-F5344CB8AC3E}">
        <p14:creationId xmlns:p14="http://schemas.microsoft.com/office/powerpoint/2010/main" val="368830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BD6C7-43CC-41C8-BAA3-51C11047C9E7}" type="datetime10">
              <a:rPr lang="bn-BD" smtClean="0"/>
              <a:t>বুধবার, 07 সেপ্টেম্বর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7F854-B571-47C3-B81D-C3C225D692F2}" type="slidenum">
              <a:rPr lang="en-US" smtClean="0"/>
              <a:t>‹#›</a:t>
            </a:fld>
            <a:endParaRPr lang="en-US"/>
          </a:p>
        </p:txBody>
      </p:sp>
    </p:spTree>
    <p:extLst>
      <p:ext uri="{BB962C8B-B14F-4D97-AF65-F5344CB8AC3E}">
        <p14:creationId xmlns:p14="http://schemas.microsoft.com/office/powerpoint/2010/main" val="2326677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C8ED4-7BD2-4EC7-81A4-C5066E6F75C1}" type="datetime10">
              <a:rPr lang="bn-BD" smtClean="0"/>
              <a:t>বুধবার, 07 সেপ্টেম্বর 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7F854-B571-47C3-B81D-C3C225D692F2}" type="slidenum">
              <a:rPr lang="en-US" smtClean="0"/>
              <a:t>‹#›</a:t>
            </a:fld>
            <a:endParaRPr lang="en-US"/>
          </a:p>
        </p:txBody>
      </p:sp>
    </p:spTree>
    <p:extLst>
      <p:ext uri="{BB962C8B-B14F-4D97-AF65-F5344CB8AC3E}">
        <p14:creationId xmlns:p14="http://schemas.microsoft.com/office/powerpoint/2010/main" val="938076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7.jpe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46.jpg"/><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1.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50.jpg"/><Relationship Id="rId4" Type="http://schemas.openxmlformats.org/officeDocument/2006/relationships/image" Target="../media/image49.jpg"/></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2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7.jp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0.gif"/><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1.jpg"/></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en.savefrom.net/#url=http://youtube.com/watch?v=bA-s39UH4QY&amp;utm_source=youtube.com&amp;utm_medium=short_domains&amp;utm_campaign=www.ssyoutube.com" TargetMode="External"/><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0.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1</a:t>
            </a:fld>
            <a:endParaRPr lang="en-US" dirty="0"/>
          </a:p>
        </p:txBody>
      </p:sp>
      <p:sp>
        <p:nvSpPr>
          <p:cNvPr id="6" name="Rectangle 5"/>
          <p:cNvSpPr/>
          <p:nvPr/>
        </p:nvSpPr>
        <p:spPr>
          <a:xfrm>
            <a:off x="381812" y="1553068"/>
            <a:ext cx="8474779" cy="3539430"/>
          </a:xfrm>
          <a:prstGeom prst="rect">
            <a:avLst/>
          </a:prstGeom>
          <a:solidFill>
            <a:schemeClr val="accent4">
              <a:lumMod val="40000"/>
              <a:lumOff val="60000"/>
            </a:schemeClr>
          </a:solidFill>
          <a:ln>
            <a:noFill/>
          </a:ln>
          <a:effectLst/>
          <a:scene3d>
            <a:camera prst="orthographicFront"/>
            <a:lightRig rig="balanced" dir="t">
              <a:rot lat="0" lon="0" rev="8700000"/>
            </a:lightRig>
          </a:scene3d>
          <a:sp3d>
            <a:bevelT w="190500" h="38100"/>
          </a:sp3d>
        </p:spPr>
        <p:txBody>
          <a:bodyPr wrap="square">
            <a:spAutoFit/>
          </a:bodyPr>
          <a:lstStyle/>
          <a:p>
            <a:pPr algn="just"/>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কন্টেন্টটি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কক্ষে</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উপস্থাপনের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কিছু</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নির্দেশনা</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প্রয়োজনীয়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স্লাইডের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slide</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note এ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সংযোজন</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হয়েছে</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আশা</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সম্মানিত</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মণ্ডলী</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উপস্থাপনের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 বইয়ের সাথে মিলিয়ে নিয়ে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উল্লেখিত</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স্লাইড </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নোটগুলো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নিবেন</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 স্লাইড নোটের সাথে মিলিয়ে  প্রতিটি সাইড উপস্থাপন করবেন</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এছাড়াও শিক্ষকমণ্ডলী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প্রয়োজনবোধে তার নিজস্ব কৌশল প্রয়োগ করতে পারবেন । </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f5</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চেপে পাঠ উপস্থাপন শুরু করবেন</a:t>
            </a: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652970" y="633206"/>
            <a:ext cx="7992606" cy="461665"/>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2400" dirty="0"/>
              <a:t>এই স্লাইডটি সম্মানিত শিক্ষকমণ্ডলীর জন্য, বিধায় স্লাইডটি হাইড করে রাখা হয়েছে।  </a:t>
            </a:r>
            <a:endParaRPr lang="en-US" sz="2400" dirty="0"/>
          </a:p>
        </p:txBody>
      </p:sp>
    </p:spTree>
    <p:extLst>
      <p:ext uri="{BB962C8B-B14F-4D97-AF65-F5344CB8AC3E}">
        <p14:creationId xmlns:p14="http://schemas.microsoft.com/office/powerpoint/2010/main" val="190189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10</a:t>
            </a:fld>
            <a:endParaRPr lang="en-US" dirty="0"/>
          </a:p>
        </p:txBody>
      </p:sp>
      <p:sp>
        <p:nvSpPr>
          <p:cNvPr id="8" name="Rounded Rectangle 7"/>
          <p:cNvSpPr/>
          <p:nvPr/>
        </p:nvSpPr>
        <p:spPr>
          <a:xfrm>
            <a:off x="1948935" y="221933"/>
            <a:ext cx="5298141"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ধূমপানের দ্রব্য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a:off x="613838" y="891174"/>
            <a:ext cx="4015869" cy="2225377"/>
            <a:chOff x="647129" y="898208"/>
            <a:chExt cx="4015869" cy="2225377"/>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29" y="898208"/>
              <a:ext cx="4004665" cy="2225377"/>
            </a:xfrm>
            <a:prstGeom prst="rect">
              <a:avLst/>
            </a:prstGeom>
          </p:spPr>
        </p:pic>
        <p:sp>
          <p:nvSpPr>
            <p:cNvPr id="7" name="Rounded Rectangle 6"/>
            <p:cNvSpPr/>
            <p:nvPr/>
          </p:nvSpPr>
          <p:spPr>
            <a:xfrm>
              <a:off x="3357563" y="2643188"/>
              <a:ext cx="1305435" cy="48039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400" dirty="0" smtClean="0">
                  <a:solidFill>
                    <a:srgbClr val="00B050"/>
                  </a:solidFill>
                </a:rPr>
                <a:t>বিড়ি</a:t>
              </a:r>
              <a:endParaRPr lang="en-US" sz="4400" dirty="0">
                <a:solidFill>
                  <a:srgbClr val="00B050"/>
                </a:solidFill>
              </a:endParaRPr>
            </a:p>
          </p:txBody>
        </p:sp>
      </p:grpSp>
      <p:grpSp>
        <p:nvGrpSpPr>
          <p:cNvPr id="14" name="Group 13"/>
          <p:cNvGrpSpPr/>
          <p:nvPr/>
        </p:nvGrpSpPr>
        <p:grpSpPr>
          <a:xfrm>
            <a:off x="4806490" y="873034"/>
            <a:ext cx="3728099" cy="2415429"/>
            <a:chOff x="4651794" y="832646"/>
            <a:chExt cx="3728099" cy="2415429"/>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794" y="832646"/>
              <a:ext cx="3695593" cy="2367133"/>
            </a:xfrm>
            <a:prstGeom prst="rect">
              <a:avLst/>
            </a:prstGeom>
          </p:spPr>
        </p:pic>
        <p:sp>
          <p:nvSpPr>
            <p:cNvPr id="11" name="Rounded Rectangle 10"/>
            <p:cNvSpPr/>
            <p:nvPr/>
          </p:nvSpPr>
          <p:spPr>
            <a:xfrm>
              <a:off x="6614502" y="2767678"/>
              <a:ext cx="1765391" cy="48039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400" dirty="0" smtClean="0">
                  <a:solidFill>
                    <a:srgbClr val="00B050"/>
                  </a:solidFill>
                </a:rPr>
                <a:t>সিগারেট</a:t>
              </a:r>
              <a:endParaRPr lang="en-US" sz="4400" dirty="0">
                <a:solidFill>
                  <a:srgbClr val="00B050"/>
                </a:solidFill>
              </a:endParaRPr>
            </a:p>
          </p:txBody>
        </p:sp>
      </p:grpSp>
      <p:grpSp>
        <p:nvGrpSpPr>
          <p:cNvPr id="15" name="Group 14"/>
          <p:cNvGrpSpPr/>
          <p:nvPr/>
        </p:nvGrpSpPr>
        <p:grpSpPr>
          <a:xfrm>
            <a:off x="647129" y="3356749"/>
            <a:ext cx="3993782" cy="2286000"/>
            <a:chOff x="669216" y="3199779"/>
            <a:chExt cx="3993782" cy="22860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216" y="3199779"/>
              <a:ext cx="3982578" cy="2286000"/>
            </a:xfrm>
            <a:prstGeom prst="rect">
              <a:avLst/>
            </a:prstGeom>
          </p:spPr>
        </p:pic>
        <p:sp>
          <p:nvSpPr>
            <p:cNvPr id="12" name="Rounded Rectangle 11"/>
            <p:cNvSpPr/>
            <p:nvPr/>
          </p:nvSpPr>
          <p:spPr>
            <a:xfrm>
              <a:off x="3586163" y="4944759"/>
              <a:ext cx="1076835" cy="53421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400" dirty="0" smtClean="0">
                  <a:solidFill>
                    <a:srgbClr val="00B050"/>
                  </a:solidFill>
                </a:rPr>
                <a:t>চুরুট </a:t>
              </a:r>
              <a:endParaRPr lang="en-US" sz="4400" dirty="0">
                <a:solidFill>
                  <a:srgbClr val="00B050"/>
                </a:solidFill>
              </a:endParaRPr>
            </a:p>
          </p:txBody>
        </p:sp>
      </p:grpSp>
      <p:grpSp>
        <p:nvGrpSpPr>
          <p:cNvPr id="16" name="Group 15"/>
          <p:cNvGrpSpPr/>
          <p:nvPr/>
        </p:nvGrpSpPr>
        <p:grpSpPr>
          <a:xfrm>
            <a:off x="4662998" y="3356749"/>
            <a:ext cx="3982578" cy="2361373"/>
            <a:chOff x="4662998" y="3172885"/>
            <a:chExt cx="3982578" cy="2361373"/>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998" y="3172885"/>
              <a:ext cx="3982578" cy="2361373"/>
            </a:xfrm>
            <a:prstGeom prst="rect">
              <a:avLst/>
            </a:prstGeom>
          </p:spPr>
        </p:pic>
        <p:sp>
          <p:nvSpPr>
            <p:cNvPr id="13" name="Rounded Rectangle 12"/>
            <p:cNvSpPr/>
            <p:nvPr/>
          </p:nvSpPr>
          <p:spPr>
            <a:xfrm>
              <a:off x="7247076" y="4931755"/>
              <a:ext cx="1287513" cy="53421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400" dirty="0" smtClean="0">
                  <a:solidFill>
                    <a:srgbClr val="00B050"/>
                  </a:solidFill>
                </a:rPr>
                <a:t>হোকা </a:t>
              </a:r>
              <a:endParaRPr lang="en-US" sz="4400" dirty="0">
                <a:solidFill>
                  <a:srgbClr val="00B050"/>
                </a:solidFill>
              </a:endParaRPr>
            </a:p>
          </p:txBody>
        </p:sp>
      </p:grpSp>
    </p:spTree>
    <p:extLst>
      <p:ext uri="{BB962C8B-B14F-4D97-AF65-F5344CB8AC3E}">
        <p14:creationId xmlns:p14="http://schemas.microsoft.com/office/powerpoint/2010/main" val="4133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11</a:t>
            </a:fld>
            <a:endParaRPr lang="en-US" dirty="0"/>
          </a:p>
        </p:txBody>
      </p:sp>
      <p:sp>
        <p:nvSpPr>
          <p:cNvPr id="4" name="Rounded Rectangle 3"/>
          <p:cNvSpPr/>
          <p:nvPr/>
        </p:nvSpPr>
        <p:spPr>
          <a:xfrm>
            <a:off x="814945" y="630115"/>
            <a:ext cx="7490012"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ধূমপানের ক্ষতিকর দিক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15" name="TextBox 14"/>
          <p:cNvSpPr txBox="1"/>
          <p:nvPr/>
        </p:nvSpPr>
        <p:spPr>
          <a:xfrm>
            <a:off x="1504528" y="5822314"/>
            <a:ext cx="919352" cy="369332"/>
          </a:xfrm>
          <a:prstGeom prst="rect">
            <a:avLst/>
          </a:prstGeom>
          <a:noFill/>
        </p:spPr>
        <p:txBody>
          <a:bodyPr wrap="square" rtlCol="0">
            <a:spAutoFit/>
          </a:bodyPr>
          <a:lstStyle/>
          <a:p>
            <a:r>
              <a:rPr lang="bn-BD" dirty="0" smtClean="0"/>
              <a:t>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0" y="1998906"/>
            <a:ext cx="3695700" cy="2952750"/>
          </a:xfrm>
          <a:prstGeom prst="rect">
            <a:avLst/>
          </a:prstGeom>
        </p:spPr>
      </p:pic>
      <p:sp>
        <p:nvSpPr>
          <p:cNvPr id="8" name="Rectangle 7"/>
          <p:cNvSpPr/>
          <p:nvPr/>
        </p:nvSpPr>
        <p:spPr>
          <a:xfrm>
            <a:off x="1283072" y="5052873"/>
            <a:ext cx="2038352" cy="76944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BD" sz="4400" dirty="0" smtClean="0">
                <a:solidFill>
                  <a:schemeClr val="bg2">
                    <a:lumMod val="10000"/>
                  </a:schemeClr>
                </a:solidFill>
                <a:latin typeface="NikoshBAN" pitchFamily="2" charset="0"/>
                <a:cs typeface="NikoshBAN" pitchFamily="2" charset="0"/>
              </a:rPr>
              <a:t>কাশি</a:t>
            </a:r>
            <a:endParaRPr lang="bn-BD" sz="4000" dirty="0">
              <a:solidFill>
                <a:schemeClr val="bg2">
                  <a:lumMod val="10000"/>
                </a:schemeClr>
              </a:solidFill>
              <a:latin typeface="NikoshBAN" pitchFamily="2" charset="0"/>
              <a:cs typeface="NikoshBAN" pitchFamily="2" charset="0"/>
            </a:endParaRPr>
          </a:p>
        </p:txBody>
      </p:sp>
      <p:sp>
        <p:nvSpPr>
          <p:cNvPr id="9" name="Rectangle 8"/>
          <p:cNvSpPr/>
          <p:nvPr/>
        </p:nvSpPr>
        <p:spPr>
          <a:xfrm>
            <a:off x="5229345" y="4956783"/>
            <a:ext cx="3200399" cy="76944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bn-BD" sz="4400" dirty="0" smtClean="0">
                <a:solidFill>
                  <a:schemeClr val="bg2">
                    <a:lumMod val="10000"/>
                  </a:schemeClr>
                </a:solidFill>
                <a:latin typeface="NikoshBAN" pitchFamily="2" charset="0"/>
                <a:cs typeface="NikoshBAN" pitchFamily="2" charset="0"/>
              </a:rPr>
              <a:t>শ্বাসনালী প্রদাহ</a:t>
            </a:r>
            <a:endParaRPr lang="bn-BD" sz="4400" dirty="0">
              <a:solidFill>
                <a:schemeClr val="bg2">
                  <a:lumMod val="10000"/>
                </a:schemeClr>
              </a:solidFill>
              <a:latin typeface="NikoshBAN" pitchFamily="2" charset="0"/>
              <a:cs typeface="NikoshBAN" pitchFamily="2" charset="0"/>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028" y="1802769"/>
            <a:ext cx="2843716" cy="315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84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12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475" y="2044715"/>
            <a:ext cx="3914775" cy="2876550"/>
          </a:xfrm>
          <a:prstGeom prst="rect">
            <a:avLst/>
          </a:prstGeom>
        </p:spPr>
      </p:pic>
      <p:sp>
        <p:nvSpPr>
          <p:cNvPr id="5" name="Rectangle 4"/>
          <p:cNvSpPr/>
          <p:nvPr/>
        </p:nvSpPr>
        <p:spPr>
          <a:xfrm>
            <a:off x="5483730" y="5018194"/>
            <a:ext cx="2750264" cy="76944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BD" sz="4400" dirty="0" smtClean="0">
                <a:solidFill>
                  <a:schemeClr val="bg2">
                    <a:lumMod val="10000"/>
                  </a:schemeClr>
                </a:solidFill>
                <a:latin typeface="NikoshBAN" pitchFamily="2" charset="0"/>
                <a:cs typeface="NikoshBAN" pitchFamily="2" charset="0"/>
              </a:rPr>
              <a:t>নিউমোনিয়া </a:t>
            </a:r>
            <a:endParaRPr lang="bn-BD" sz="4400" dirty="0">
              <a:solidFill>
                <a:schemeClr val="bg2">
                  <a:lumMod val="10000"/>
                </a:schemeClr>
              </a:solidFill>
              <a:latin typeface="NikoshBAN" pitchFamily="2" charset="0"/>
              <a:cs typeface="NikoshBAN" pitchFamily="2" charset="0"/>
            </a:endParaRPr>
          </a:p>
        </p:txBody>
      </p:sp>
      <p:pic>
        <p:nvPicPr>
          <p:cNvPr id="6" name="Picture 2" descr="C:\Users\DOEL\Desktop\salat\565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31" y="2068528"/>
            <a:ext cx="4286250" cy="2828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12953" y="5018194"/>
            <a:ext cx="1914911" cy="76944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BD" sz="4400" dirty="0" smtClean="0">
                <a:solidFill>
                  <a:schemeClr val="bg2">
                    <a:lumMod val="10000"/>
                  </a:schemeClr>
                </a:solidFill>
                <a:latin typeface="NikoshBAN" pitchFamily="2" charset="0"/>
                <a:cs typeface="NikoshBAN" pitchFamily="2" charset="0"/>
              </a:rPr>
              <a:t>যক্ষ্মা  </a:t>
            </a:r>
            <a:endParaRPr lang="bn-BD" sz="4400" dirty="0">
              <a:solidFill>
                <a:schemeClr val="bg2">
                  <a:lumMod val="10000"/>
                </a:schemeClr>
              </a:solidFill>
              <a:latin typeface="NikoshBAN" pitchFamily="2" charset="0"/>
              <a:cs typeface="NikoshBAN" pitchFamily="2" charset="0"/>
            </a:endParaRPr>
          </a:p>
        </p:txBody>
      </p:sp>
      <p:sp>
        <p:nvSpPr>
          <p:cNvPr id="10" name="Rounded Rectangle 9"/>
          <p:cNvSpPr/>
          <p:nvPr/>
        </p:nvSpPr>
        <p:spPr>
          <a:xfrm>
            <a:off x="814945" y="630115"/>
            <a:ext cx="7490012"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ধূমপানের ক্ষতিকর দিক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1483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13</a:t>
            </a:fld>
            <a:endParaRPr lang="en-US" dirty="0"/>
          </a:p>
        </p:txBody>
      </p:sp>
      <p:sp>
        <p:nvSpPr>
          <p:cNvPr id="4" name="Rectangle 3"/>
          <p:cNvSpPr/>
          <p:nvPr/>
        </p:nvSpPr>
        <p:spPr>
          <a:xfrm>
            <a:off x="1502564" y="4833242"/>
            <a:ext cx="2277878" cy="830997"/>
          </a:xfrm>
          <a:prstGeom prst="rect">
            <a:avLst/>
          </a:prstGeom>
          <a:noFill/>
        </p:spPr>
        <p:txBody>
          <a:bodyPr wrap="square">
            <a:spAutoFit/>
          </a:bodyPr>
          <a:lstStyle/>
          <a:p>
            <a:pPr algn="ctr"/>
            <a:r>
              <a:rPr lang="bn-BD" sz="4800" dirty="0" smtClean="0">
                <a:solidFill>
                  <a:schemeClr val="bg2">
                    <a:lumMod val="10000"/>
                  </a:schemeClr>
                </a:solidFill>
                <a:latin typeface="NikoshBAN" pitchFamily="2" charset="0"/>
                <a:cs typeface="NikoshBAN" pitchFamily="2" charset="0"/>
              </a:rPr>
              <a:t>ক্যান্সার   </a:t>
            </a:r>
            <a:endParaRPr lang="bn-BD" sz="4800" dirty="0">
              <a:solidFill>
                <a:schemeClr val="bg2">
                  <a:lumMod val="10000"/>
                </a:schemeClr>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16" y="1304226"/>
            <a:ext cx="4233974" cy="33737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751" y="1427304"/>
            <a:ext cx="3552825" cy="3250696"/>
          </a:xfrm>
          <a:prstGeom prst="rect">
            <a:avLst/>
          </a:prstGeom>
          <a:ln w="76200">
            <a:solidFill>
              <a:srgbClr val="00B050"/>
            </a:solidFill>
          </a:ln>
        </p:spPr>
      </p:pic>
      <p:sp>
        <p:nvSpPr>
          <p:cNvPr id="10" name="Rounded Rectangle 9"/>
          <p:cNvSpPr/>
          <p:nvPr/>
        </p:nvSpPr>
        <p:spPr>
          <a:xfrm>
            <a:off x="774604" y="241406"/>
            <a:ext cx="7490012"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ধূমপানের ক্ষতিকর দিক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5864695" y="4802435"/>
            <a:ext cx="2277878" cy="830997"/>
          </a:xfrm>
          <a:prstGeom prst="rect">
            <a:avLst/>
          </a:prstGeom>
          <a:noFill/>
        </p:spPr>
        <p:txBody>
          <a:bodyPr wrap="square">
            <a:spAutoFit/>
          </a:bodyPr>
          <a:lstStyle/>
          <a:p>
            <a:pPr algn="ctr"/>
            <a:r>
              <a:rPr lang="bn-BD" sz="4800" dirty="0" smtClean="0">
                <a:solidFill>
                  <a:schemeClr val="bg2">
                    <a:lumMod val="10000"/>
                  </a:schemeClr>
                </a:solidFill>
                <a:latin typeface="NikoshBAN" pitchFamily="2" charset="0"/>
                <a:cs typeface="NikoshBAN" pitchFamily="2" charset="0"/>
              </a:rPr>
              <a:t>মৃত্যু   </a:t>
            </a:r>
            <a:endParaRPr lang="bn-BD" sz="4800" dirty="0">
              <a:solidFill>
                <a:schemeClr val="bg2">
                  <a:lumMod val="10000"/>
                </a:schemeClr>
              </a:solidFill>
              <a:latin typeface="NikoshBAN" pitchFamily="2" charset="0"/>
              <a:cs typeface="NikoshBAN" pitchFamily="2" charset="0"/>
            </a:endParaRPr>
          </a:p>
        </p:txBody>
      </p:sp>
    </p:spTree>
    <p:extLst>
      <p:ext uri="{BB962C8B-B14F-4D97-AF65-F5344CB8AC3E}">
        <p14:creationId xmlns:p14="http://schemas.microsoft.com/office/powerpoint/2010/main" val="592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14</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038" y="1843699"/>
            <a:ext cx="2696113" cy="2477114"/>
          </a:xfrm>
          <a:prstGeom prst="rect">
            <a:avLst/>
          </a:prstGeom>
          <a:ln w="38100">
            <a:solidFill>
              <a:srgbClr val="FF33CC"/>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917" y="1845403"/>
            <a:ext cx="2463407" cy="2468882"/>
          </a:xfrm>
          <a:prstGeom prst="rect">
            <a:avLst/>
          </a:prstGeom>
          <a:ln w="57150">
            <a:solidFill>
              <a:srgbClr val="00B0F0"/>
            </a:solidFill>
          </a:ln>
        </p:spPr>
      </p:pic>
      <p:sp>
        <p:nvSpPr>
          <p:cNvPr id="7" name="Rectangle 6"/>
          <p:cNvSpPr/>
          <p:nvPr/>
        </p:nvSpPr>
        <p:spPr>
          <a:xfrm>
            <a:off x="1602917" y="4405054"/>
            <a:ext cx="5586234" cy="707886"/>
          </a:xfrm>
          <a:prstGeom prst="rect">
            <a:avLst/>
          </a:prstGeom>
          <a:no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BD" sz="4000" dirty="0" smtClean="0">
                <a:solidFill>
                  <a:schemeClr val="bg2">
                    <a:lumMod val="10000"/>
                  </a:schemeClr>
                </a:solidFill>
                <a:latin typeface="NikoshBAN" pitchFamily="2" charset="0"/>
                <a:cs typeface="NikoshBAN" pitchFamily="2" charset="0"/>
              </a:rPr>
              <a:t>মহিলাও শিশু  ক্ষতিগ্রস্থ হয় </a:t>
            </a:r>
            <a:endParaRPr lang="bn-BD" sz="4000" dirty="0">
              <a:solidFill>
                <a:schemeClr val="bg2">
                  <a:lumMod val="10000"/>
                </a:schemeClr>
              </a:solidFill>
              <a:latin typeface="NikoshBAN" pitchFamily="2" charset="0"/>
              <a:cs typeface="NikoshBAN" pitchFamily="2" charset="0"/>
            </a:endParaRPr>
          </a:p>
        </p:txBody>
      </p:sp>
      <p:sp>
        <p:nvSpPr>
          <p:cNvPr id="9" name="Rounded Rectangle 8"/>
          <p:cNvSpPr/>
          <p:nvPr/>
        </p:nvSpPr>
        <p:spPr>
          <a:xfrm>
            <a:off x="774604" y="241406"/>
            <a:ext cx="7490012"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ধূমপানের ক্ষতিকর দিক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333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15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523" y="1556468"/>
            <a:ext cx="3800394" cy="30403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82" y="1529574"/>
            <a:ext cx="3820409" cy="3040315"/>
          </a:xfrm>
          <a:prstGeom prst="rect">
            <a:avLst/>
          </a:prstGeom>
        </p:spPr>
      </p:pic>
      <p:sp>
        <p:nvSpPr>
          <p:cNvPr id="6" name="Rectangle 5"/>
          <p:cNvSpPr/>
          <p:nvPr/>
        </p:nvSpPr>
        <p:spPr>
          <a:xfrm>
            <a:off x="247874" y="4608119"/>
            <a:ext cx="4388455" cy="6463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bn-BD" sz="3600" dirty="0" smtClean="0">
                <a:solidFill>
                  <a:schemeClr val="bg2">
                    <a:lumMod val="10000"/>
                  </a:schemeClr>
                </a:solidFill>
                <a:latin typeface="NikoshBAN" pitchFamily="2" charset="0"/>
                <a:cs typeface="NikoshBAN" pitchFamily="2" charset="0"/>
              </a:rPr>
              <a:t>আর্থিক ভাবে ক্ষতিগ্রস্থ হয় </a:t>
            </a:r>
            <a:endParaRPr lang="bn-BD" sz="3600" dirty="0">
              <a:solidFill>
                <a:schemeClr val="bg2">
                  <a:lumMod val="10000"/>
                </a:schemeClr>
              </a:solidFill>
              <a:latin typeface="NikoshBAN" pitchFamily="2" charset="0"/>
              <a:cs typeface="NikoshBAN" pitchFamily="2" charset="0"/>
            </a:endParaRPr>
          </a:p>
        </p:txBody>
      </p:sp>
      <p:sp>
        <p:nvSpPr>
          <p:cNvPr id="7" name="Rectangle 6"/>
          <p:cNvSpPr/>
          <p:nvPr/>
        </p:nvSpPr>
        <p:spPr>
          <a:xfrm>
            <a:off x="4923033" y="4608119"/>
            <a:ext cx="3644691" cy="76944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4400" dirty="0" smtClean="0">
                <a:solidFill>
                  <a:schemeClr val="bg2">
                    <a:lumMod val="10000"/>
                  </a:schemeClr>
                </a:solidFill>
                <a:latin typeface="NikoshBAN" pitchFamily="2" charset="0"/>
                <a:cs typeface="NikoshBAN" pitchFamily="2" charset="0"/>
              </a:rPr>
              <a:t>পরিবেশ নষ্ট করে   </a:t>
            </a:r>
            <a:endParaRPr lang="bn-BD" sz="4400" dirty="0">
              <a:solidFill>
                <a:schemeClr val="bg2">
                  <a:lumMod val="10000"/>
                </a:schemeClr>
              </a:solidFill>
              <a:latin typeface="NikoshBAN" pitchFamily="2" charset="0"/>
              <a:cs typeface="NikoshBAN" pitchFamily="2" charset="0"/>
            </a:endParaRPr>
          </a:p>
        </p:txBody>
      </p:sp>
      <p:sp>
        <p:nvSpPr>
          <p:cNvPr id="8" name="Rounded Rectangle 7"/>
          <p:cNvSpPr/>
          <p:nvPr/>
        </p:nvSpPr>
        <p:spPr>
          <a:xfrm>
            <a:off x="891323" y="541513"/>
            <a:ext cx="7490012"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ধূমপানের ক্ষতিকর দিক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31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16</a:t>
            </a:fld>
            <a:endParaRPr lang="en-US" dirty="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1775"/>
          <a:stretch/>
        </p:blipFill>
        <p:spPr>
          <a:xfrm>
            <a:off x="281083" y="3501756"/>
            <a:ext cx="8424595" cy="1459811"/>
          </a:xfrm>
          <a:prstGeom prst="rect">
            <a:avLst/>
          </a:prstGeom>
        </p:spPr>
      </p:pic>
      <p:sp>
        <p:nvSpPr>
          <p:cNvPr id="6" name="Rounded Rectangle 5"/>
          <p:cNvSpPr/>
          <p:nvPr/>
        </p:nvSpPr>
        <p:spPr>
          <a:xfrm>
            <a:off x="748374" y="693375"/>
            <a:ext cx="7490012"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ধূমপান এক প্রকার অপচয়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281085" y="2197096"/>
            <a:ext cx="6133162" cy="518113"/>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32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প্রসংগে আল্লাহ তায়ালা বলেন -</a:t>
            </a:r>
            <a:endParaRPr lang="en-US" sz="1000"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119" y="1638635"/>
            <a:ext cx="2205559" cy="1635035"/>
          </a:xfrm>
          <a:prstGeom prst="rect">
            <a:avLst/>
          </a:prstGeom>
          <a:ln w="38100">
            <a:noFill/>
          </a:ln>
        </p:spPr>
      </p:pic>
    </p:spTree>
    <p:extLst>
      <p:ext uri="{BB962C8B-B14F-4D97-AF65-F5344CB8AC3E}">
        <p14:creationId xmlns:p14="http://schemas.microsoft.com/office/powerpoint/2010/main" val="36713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17</a:t>
            </a:fld>
            <a:endParaRPr lang="en-US" dirty="0"/>
          </a:p>
        </p:txBody>
      </p:sp>
      <p:sp>
        <p:nvSpPr>
          <p:cNvPr id="4" name="Rounded Rectangle 3"/>
          <p:cNvSpPr/>
          <p:nvPr/>
        </p:nvSpPr>
        <p:spPr>
          <a:xfrm>
            <a:off x="220980" y="4845423"/>
            <a:ext cx="8846626" cy="762000"/>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marL="685800" indent="-685800" algn="just">
              <a:buFont typeface="Wingdings" panose="05000000000000000000" pitchFamily="2" charset="2"/>
              <a:buChar char="Ø"/>
              <a:defRPr/>
            </a:pPr>
            <a:r>
              <a:rPr lang="bn-IN" sz="4000" dirty="0" smtClean="0">
                <a:solidFill>
                  <a:schemeClr val="tx1"/>
                </a:solidFill>
                <a:latin typeface="NikoshBAN" panose="02000000000000000000" pitchFamily="2" charset="0"/>
                <a:cs typeface="NikoshBAN" panose="02000000000000000000" pitchFamily="2" charset="0"/>
              </a:rPr>
              <a:t>ধূ</a:t>
            </a:r>
            <a:r>
              <a:rPr lang="en-US" sz="4000" dirty="0" err="1" smtClean="0">
                <a:solidFill>
                  <a:schemeClr val="tx1"/>
                </a:solidFill>
                <a:latin typeface="NikoshBAN" panose="02000000000000000000" pitchFamily="2" charset="0"/>
                <a:cs typeface="NikoshBAN" panose="02000000000000000000" pitchFamily="2" charset="0"/>
              </a:rPr>
              <a:t>মপানের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অর্থনৈতিক</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প্রভাব</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কী</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কী</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হতে</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পারে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লিখ</a:t>
            </a:r>
            <a:r>
              <a:rPr lang="bn-BD" sz="4400" dirty="0" smtClean="0">
                <a:solidFill>
                  <a:schemeClr val="tx1"/>
                </a:solidFill>
                <a:latin typeface="NikoshBAN" panose="02000000000000000000" pitchFamily="2" charset="0"/>
                <a:cs typeface="NikoshBAN" panose="02000000000000000000" pitchFamily="2" charset="0"/>
              </a:rPr>
              <a:t>।</a:t>
            </a:r>
            <a:endParaRPr lang="en-US" sz="4400"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3186112" y="224421"/>
            <a:ext cx="3228975" cy="685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জোড়ায় কাজ </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Cloud Callout 5"/>
          <p:cNvSpPr/>
          <p:nvPr/>
        </p:nvSpPr>
        <p:spPr>
          <a:xfrm>
            <a:off x="6189591" y="1656063"/>
            <a:ext cx="2667000" cy="2443518"/>
          </a:xfrm>
          <a:prstGeom prst="cloudCallout">
            <a:avLst>
              <a:gd name="adj1" fmla="val -61068"/>
              <a:gd name="adj2" fmla="val 36739"/>
            </a:avLst>
          </a:prstGeom>
          <a:blipFill>
            <a:blip r:embed="rId3"/>
            <a:tile tx="0" ty="0" sx="100000" sy="100000" flip="none" algn="tl"/>
          </a:blipFill>
          <a:ln w="57150">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যেকো</a:t>
            </a:r>
            <a:r>
              <a:rPr lang="bn-IN" sz="4000" dirty="0" smtClean="0">
                <a:solidFill>
                  <a:schemeClr val="tx1"/>
                </a:solidFill>
                <a:latin typeface="NikoshBAN" panose="02000000000000000000" pitchFamily="2" charset="0"/>
                <a:cs typeface="NikoshBAN" panose="02000000000000000000" pitchFamily="2" charset="0"/>
              </a:rPr>
              <a:t>নো</a:t>
            </a:r>
            <a:r>
              <a:rPr lang="bn-BD" sz="4000" dirty="0" smtClean="0">
                <a:solidFill>
                  <a:schemeClr val="tx1"/>
                </a:solidFill>
                <a:latin typeface="NikoshBAN" panose="02000000000000000000" pitchFamily="2" charset="0"/>
                <a:cs typeface="NikoshBAN" panose="02000000000000000000" pitchFamily="2" charset="0"/>
              </a:rPr>
              <a:t> একজন লিখ </a:t>
            </a:r>
            <a:endParaRPr lang="en-US" sz="40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650" y="2059494"/>
            <a:ext cx="3810000" cy="2900052"/>
          </a:xfrm>
          <a:prstGeom prst="ellipse">
            <a:avLst/>
          </a:prstGeom>
          <a:ln>
            <a:noFill/>
          </a:ln>
          <a:effectLst>
            <a:softEdge rad="112500"/>
          </a:effectLst>
        </p:spPr>
      </p:pic>
      <p:sp>
        <p:nvSpPr>
          <p:cNvPr id="11" name="24-Point Star 10"/>
          <p:cNvSpPr/>
          <p:nvPr/>
        </p:nvSpPr>
        <p:spPr>
          <a:xfrm>
            <a:off x="567215" y="589263"/>
            <a:ext cx="2376488" cy="2133600"/>
          </a:xfrm>
          <a:prstGeom prst="star24">
            <a:avLst/>
          </a:prstGeom>
          <a:solidFill>
            <a:schemeClr val="accent6">
              <a:lumMod val="40000"/>
              <a:lumOff val="60000"/>
            </a:schemeClr>
          </a:solidFill>
          <a:ln w="57150">
            <a:solidFill>
              <a:srgbClr val="00B0F0"/>
            </a:solid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৫ মিনিট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167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18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992" y="863780"/>
            <a:ext cx="3597007" cy="208321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39" y="741644"/>
            <a:ext cx="3290047" cy="206533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0991" y="3431652"/>
            <a:ext cx="3597007" cy="235765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428" y="3312297"/>
            <a:ext cx="3249706" cy="2437280"/>
          </a:xfrm>
          <a:prstGeom prst="rect">
            <a:avLst/>
          </a:prstGeom>
        </p:spPr>
      </p:pic>
      <p:sp>
        <p:nvSpPr>
          <p:cNvPr id="15" name="TextBox 14"/>
          <p:cNvSpPr txBox="1"/>
          <p:nvPr/>
        </p:nvSpPr>
        <p:spPr>
          <a:xfrm>
            <a:off x="1890657" y="75870"/>
            <a:ext cx="5950324" cy="830997"/>
          </a:xfrm>
          <a:prstGeom prst="rect">
            <a:avLst/>
          </a:prstGeom>
          <a:noFill/>
          <a:effectLst>
            <a:innerShdw blurRad="63500" dist="50800" dir="13500000">
              <a:prstClr val="black">
                <a:alpha val="50000"/>
              </a:prstClr>
            </a:innerShdw>
          </a:effectLst>
        </p:spPr>
        <p:txBody>
          <a:bodyPr vert="horz" wrap="square" rtlCol="0" anchor="ctr" anchorCtr="0">
            <a:noAutofit/>
          </a:bodyPr>
          <a:lstStyle/>
          <a:p>
            <a:r>
              <a:rPr lang="en-US"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bn-BD"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এগুলো খাওয়া হালাল না হারাম?</a:t>
            </a:r>
            <a:endParaRPr lang="en-US" sz="4800" b="1" dirty="0">
              <a:effectLst>
                <a:glow rad="1016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16" name="TextBox 15"/>
          <p:cNvSpPr txBox="1"/>
          <p:nvPr/>
        </p:nvSpPr>
        <p:spPr>
          <a:xfrm>
            <a:off x="2038982" y="2820123"/>
            <a:ext cx="1188799" cy="523220"/>
          </a:xfrm>
          <a:prstGeom prst="rect">
            <a:avLst/>
          </a:prstGeom>
          <a:noFill/>
        </p:spPr>
        <p:txBody>
          <a:bodyPr wrap="square" rtlCol="0">
            <a:spAutoFit/>
          </a:bodyPr>
          <a:lstStyle/>
          <a:p>
            <a:r>
              <a:rPr lang="en-US" sz="2800" dirty="0" smtClean="0"/>
              <a:t> </a:t>
            </a:r>
            <a:r>
              <a:rPr lang="bn-BD" sz="2800" dirty="0" smtClean="0">
                <a:latin typeface="NikoshBAN" panose="02000000000000000000" pitchFamily="2" charset="0"/>
                <a:cs typeface="NikoshBAN" panose="02000000000000000000" pitchFamily="2" charset="0"/>
              </a:rPr>
              <a:t>হিরোইন</a:t>
            </a:r>
            <a:endParaRPr lang="en-US" sz="2800" dirty="0">
              <a:latin typeface="NikoshBAN" panose="02000000000000000000" pitchFamily="2" charset="0"/>
              <a:cs typeface="NikoshBAN" panose="02000000000000000000" pitchFamily="2" charset="0"/>
            </a:endParaRPr>
          </a:p>
        </p:txBody>
      </p:sp>
      <p:sp>
        <p:nvSpPr>
          <p:cNvPr id="17" name="TextBox 16"/>
          <p:cNvSpPr txBox="1"/>
          <p:nvPr/>
        </p:nvSpPr>
        <p:spPr>
          <a:xfrm>
            <a:off x="5989961" y="2903910"/>
            <a:ext cx="1528456" cy="461665"/>
          </a:xfrm>
          <a:prstGeom prst="rect">
            <a:avLst/>
          </a:prstGeom>
          <a:noFill/>
        </p:spPr>
        <p:txBody>
          <a:bodyPr wrap="square" rtlCol="0">
            <a:spAutoFit/>
          </a:bodyPr>
          <a:lstStyle/>
          <a:p>
            <a:r>
              <a:rPr lang="bn-BD" sz="2400" dirty="0" smtClean="0"/>
              <a:t> মোরফিন</a:t>
            </a:r>
            <a:endParaRPr lang="en-US" sz="2400" dirty="0"/>
          </a:p>
        </p:txBody>
      </p:sp>
      <p:sp>
        <p:nvSpPr>
          <p:cNvPr id="18" name="TextBox 17"/>
          <p:cNvSpPr txBox="1"/>
          <p:nvPr/>
        </p:nvSpPr>
        <p:spPr>
          <a:xfrm>
            <a:off x="1987963" y="5749577"/>
            <a:ext cx="1145202" cy="584775"/>
          </a:xfrm>
          <a:prstGeom prst="rect">
            <a:avLst/>
          </a:prstGeom>
          <a:noFill/>
        </p:spPr>
        <p:txBody>
          <a:bodyPr wrap="square" rtlCol="0">
            <a:spAutoFit/>
          </a:bodyPr>
          <a:lstStyle/>
          <a:p>
            <a:r>
              <a:rPr lang="bn-BD" dirty="0" smtClean="0"/>
              <a:t> </a:t>
            </a:r>
            <a:r>
              <a:rPr lang="bn-BD" sz="3200" dirty="0" smtClean="0">
                <a:latin typeface="NikoshBAN" panose="02000000000000000000" pitchFamily="2" charset="0"/>
                <a:cs typeface="NikoshBAN" panose="02000000000000000000" pitchFamily="2" charset="0"/>
              </a:rPr>
              <a:t>গাঁজা</a:t>
            </a:r>
            <a:endParaRPr lang="en-US" sz="3200" dirty="0">
              <a:latin typeface="NikoshBAN" panose="02000000000000000000" pitchFamily="2" charset="0"/>
              <a:cs typeface="NikoshBAN" panose="02000000000000000000" pitchFamily="2" charset="0"/>
            </a:endParaRPr>
          </a:p>
        </p:txBody>
      </p:sp>
      <p:sp>
        <p:nvSpPr>
          <p:cNvPr id="19" name="TextBox 18"/>
          <p:cNvSpPr txBox="1"/>
          <p:nvPr/>
        </p:nvSpPr>
        <p:spPr>
          <a:xfrm>
            <a:off x="5989961" y="5702633"/>
            <a:ext cx="1149608" cy="584775"/>
          </a:xfrm>
          <a:prstGeom prst="rect">
            <a:avLst/>
          </a:prstGeom>
          <a:noFill/>
        </p:spPr>
        <p:txBody>
          <a:bodyPr wrap="square" rtlCol="0">
            <a:spAutoFit/>
          </a:bodyPr>
          <a:lstStyle/>
          <a:p>
            <a:r>
              <a:rPr lang="bn-BD" dirty="0" smtClean="0"/>
              <a:t> </a:t>
            </a:r>
            <a:r>
              <a:rPr lang="bn-BD" sz="3200" dirty="0" smtClean="0">
                <a:latin typeface="NikoshBAN" panose="02000000000000000000" pitchFamily="2" charset="0"/>
                <a:cs typeface="NikoshBAN" panose="02000000000000000000" pitchFamily="2" charset="0"/>
              </a:rPr>
              <a:t>ইয়াবা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066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10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19</a:t>
            </a:fld>
            <a:endParaRPr lang="en-US" dirty="0"/>
          </a:p>
        </p:txBody>
      </p:sp>
      <p:sp>
        <p:nvSpPr>
          <p:cNvPr id="4" name="Rounded Rectangle 3"/>
          <p:cNvSpPr/>
          <p:nvPr/>
        </p:nvSpPr>
        <p:spPr>
          <a:xfrm>
            <a:off x="1948935" y="221933"/>
            <a:ext cx="5298141"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মাদক দ্রব্য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grpSp>
        <p:nvGrpSpPr>
          <p:cNvPr id="7" name="Group 6"/>
          <p:cNvGrpSpPr/>
          <p:nvPr/>
        </p:nvGrpSpPr>
        <p:grpSpPr>
          <a:xfrm>
            <a:off x="747833" y="1088710"/>
            <a:ext cx="3568673" cy="1985075"/>
            <a:chOff x="747833" y="1088710"/>
            <a:chExt cx="3568673" cy="198507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33" y="1088710"/>
              <a:ext cx="3568673" cy="1985075"/>
            </a:xfrm>
            <a:prstGeom prst="rect">
              <a:avLst/>
            </a:prstGeom>
          </p:spPr>
        </p:pic>
        <p:sp>
          <p:nvSpPr>
            <p:cNvPr id="9" name="Rounded Rectangle 8"/>
            <p:cNvSpPr/>
            <p:nvPr/>
          </p:nvSpPr>
          <p:spPr>
            <a:xfrm>
              <a:off x="3257159" y="2577936"/>
              <a:ext cx="1059347" cy="480396"/>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400" dirty="0" smtClean="0">
                  <a:solidFill>
                    <a:srgbClr val="00B050"/>
                  </a:solidFill>
                </a:rPr>
                <a:t>মদ</a:t>
              </a:r>
              <a:endParaRPr lang="en-US" sz="4400" dirty="0">
                <a:solidFill>
                  <a:srgbClr val="00B050"/>
                </a:solidFill>
              </a:endParaRPr>
            </a:p>
          </p:txBody>
        </p:sp>
      </p:grpSp>
      <p:grpSp>
        <p:nvGrpSpPr>
          <p:cNvPr id="13" name="Group 12"/>
          <p:cNvGrpSpPr/>
          <p:nvPr/>
        </p:nvGrpSpPr>
        <p:grpSpPr>
          <a:xfrm>
            <a:off x="4955101" y="1056216"/>
            <a:ext cx="3556887" cy="2002116"/>
            <a:chOff x="4955101" y="1056216"/>
            <a:chExt cx="3556887" cy="2002116"/>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101" y="1056216"/>
              <a:ext cx="3556887" cy="2002116"/>
            </a:xfrm>
            <a:prstGeom prst="rect">
              <a:avLst/>
            </a:prstGeom>
          </p:spPr>
        </p:pic>
        <p:sp>
          <p:nvSpPr>
            <p:cNvPr id="10" name="Rounded Rectangle 9"/>
            <p:cNvSpPr/>
            <p:nvPr/>
          </p:nvSpPr>
          <p:spPr>
            <a:xfrm>
              <a:off x="7247076" y="2577934"/>
              <a:ext cx="1251859" cy="48039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400" dirty="0" smtClean="0">
                  <a:solidFill>
                    <a:srgbClr val="00B050"/>
                  </a:solidFill>
                </a:rPr>
                <a:t>তাড়ি </a:t>
              </a:r>
              <a:endParaRPr lang="en-US" sz="4400" dirty="0">
                <a:solidFill>
                  <a:srgbClr val="00B050"/>
                </a:solidFill>
              </a:endParaRPr>
            </a:p>
          </p:txBody>
        </p:sp>
      </p:grpSp>
      <p:grpSp>
        <p:nvGrpSpPr>
          <p:cNvPr id="15" name="Group 14"/>
          <p:cNvGrpSpPr/>
          <p:nvPr/>
        </p:nvGrpSpPr>
        <p:grpSpPr>
          <a:xfrm>
            <a:off x="4955101" y="3279145"/>
            <a:ext cx="3556887" cy="2406789"/>
            <a:chOff x="4955101" y="3279145"/>
            <a:chExt cx="3556887" cy="240678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101" y="3279145"/>
              <a:ext cx="3556887" cy="2406789"/>
            </a:xfrm>
            <a:prstGeom prst="rect">
              <a:avLst/>
            </a:prstGeom>
          </p:spPr>
        </p:pic>
        <p:sp>
          <p:nvSpPr>
            <p:cNvPr id="11" name="Rounded Rectangle 10">
              <a:hlinkClick r:id="rId6" action="ppaction://hlinksldjump"/>
            </p:cNvPr>
            <p:cNvSpPr/>
            <p:nvPr/>
          </p:nvSpPr>
          <p:spPr>
            <a:xfrm>
              <a:off x="7247075" y="5190084"/>
              <a:ext cx="1251859" cy="48039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400" dirty="0" smtClean="0">
                  <a:solidFill>
                    <a:srgbClr val="00B050"/>
                  </a:solidFill>
                </a:rPr>
                <a:t>গাঁজা  </a:t>
              </a:r>
              <a:endParaRPr lang="en-US" sz="4400" dirty="0">
                <a:solidFill>
                  <a:srgbClr val="00B050"/>
                </a:solidFill>
              </a:endParaRPr>
            </a:p>
          </p:txBody>
        </p:sp>
      </p:grpSp>
      <p:grpSp>
        <p:nvGrpSpPr>
          <p:cNvPr id="5" name="Group 4"/>
          <p:cNvGrpSpPr/>
          <p:nvPr/>
        </p:nvGrpSpPr>
        <p:grpSpPr>
          <a:xfrm>
            <a:off x="782512" y="3279145"/>
            <a:ext cx="3533994" cy="2391336"/>
            <a:chOff x="782512" y="3279145"/>
            <a:chExt cx="3533994" cy="2391336"/>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512" y="3279145"/>
              <a:ext cx="3533994" cy="2391336"/>
            </a:xfrm>
            <a:prstGeom prst="rect">
              <a:avLst/>
            </a:prstGeom>
          </p:spPr>
        </p:pic>
        <p:sp>
          <p:nvSpPr>
            <p:cNvPr id="12" name="Rounded Rectangle 11"/>
            <p:cNvSpPr/>
            <p:nvPr/>
          </p:nvSpPr>
          <p:spPr>
            <a:xfrm>
              <a:off x="2843199" y="3294598"/>
              <a:ext cx="1473307"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চোয়ানি</a:t>
              </a:r>
              <a:r>
                <a:rPr lang="bn-BD" sz="4400" dirty="0" smtClean="0">
                  <a:solidFill>
                    <a:srgbClr val="00B050"/>
                  </a:solidFill>
                </a:rPr>
                <a:t> </a:t>
              </a:r>
              <a:endParaRPr lang="en-US" sz="4400" dirty="0">
                <a:solidFill>
                  <a:srgbClr val="00B050"/>
                </a:solidFill>
              </a:endParaRPr>
            </a:p>
          </p:txBody>
        </p:sp>
      </p:grpSp>
    </p:spTree>
    <p:extLst>
      <p:ext uri="{BB962C8B-B14F-4D97-AF65-F5344CB8AC3E}">
        <p14:creationId xmlns:p14="http://schemas.microsoft.com/office/powerpoint/2010/main" val="189802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71528" y="6415085"/>
            <a:ext cx="2143126" cy="357187"/>
          </a:xfrm>
        </p:spPr>
        <p:txBody>
          <a:bodyPr/>
          <a:lstStyle/>
          <a:p>
            <a:fld id="{4E7E5AC8-3C83-44F2-A42C-3F97629523CE}" type="datetime10">
              <a:rPr lang="bn-BD" sz="1200" smtClean="0">
                <a:latin typeface="NikoshBAN" panose="02000000000000000000" pitchFamily="2" charset="0"/>
              </a:rPr>
              <a:t>বুধবার, 07 সেপ্টেম্বর 2016</a:t>
            </a:fld>
            <a:endParaRPr lang="en-US" sz="1200" dirty="0">
              <a:latin typeface="NikoshBAN" panose="02000000000000000000" pitchFamily="2" charset="0"/>
            </a:endParaRPr>
          </a:p>
        </p:txBody>
      </p:sp>
      <p:sp>
        <p:nvSpPr>
          <p:cNvPr id="5" name="Slide Number Placeholder 4"/>
          <p:cNvSpPr>
            <a:spLocks noGrp="1"/>
          </p:cNvSpPr>
          <p:nvPr>
            <p:ph type="sldNum" sz="quarter" idx="12"/>
          </p:nvPr>
        </p:nvSpPr>
        <p:spPr>
          <a:xfrm>
            <a:off x="8072439" y="6385411"/>
            <a:ext cx="428624" cy="386861"/>
          </a:xfrm>
        </p:spPr>
        <p:txBody>
          <a:bodyPr/>
          <a:lstStyle/>
          <a:p>
            <a:fld id="{B6C7F854-B571-47C3-B81D-C3C225D692F2}" type="slidenum">
              <a:rPr lang="en-US" sz="1600" smtClean="0"/>
              <a:t>2</a:t>
            </a:fld>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428625"/>
            <a:ext cx="9286875" cy="7715250"/>
          </a:xfrm>
          <a:prstGeom prst="rect">
            <a:avLst/>
          </a:prstGeom>
        </p:spPr>
      </p:pic>
      <p:sp>
        <p:nvSpPr>
          <p:cNvPr id="7" name="Rectangle 6"/>
          <p:cNvSpPr/>
          <p:nvPr/>
        </p:nvSpPr>
        <p:spPr>
          <a:xfrm>
            <a:off x="491998" y="3051567"/>
            <a:ext cx="1398036" cy="2646878"/>
          </a:xfrm>
          <a:prstGeom prst="rect">
            <a:avLst/>
          </a:prstGeom>
        </p:spPr>
        <p:txBody>
          <a:bodyPr wrap="square">
            <a:spAutoFit/>
          </a:bodyPr>
          <a:lstStyle/>
          <a:p>
            <a:r>
              <a:rPr lang="bn-BD" sz="16600" dirty="0" err="1">
                <a:solidFill>
                  <a:srgbClr val="FF0000"/>
                </a:solidFill>
              </a:rPr>
              <a:t>স্বা</a:t>
            </a:r>
            <a:endParaRPr lang="en-US" sz="2800" dirty="0"/>
          </a:p>
        </p:txBody>
      </p:sp>
      <p:sp>
        <p:nvSpPr>
          <p:cNvPr id="8" name="Rectangle 7"/>
          <p:cNvSpPr/>
          <p:nvPr/>
        </p:nvSpPr>
        <p:spPr>
          <a:xfrm>
            <a:off x="2993321" y="3054018"/>
            <a:ext cx="1164101" cy="2646878"/>
          </a:xfrm>
          <a:prstGeom prst="rect">
            <a:avLst/>
          </a:prstGeom>
        </p:spPr>
        <p:txBody>
          <a:bodyPr wrap="none">
            <a:spAutoFit/>
          </a:bodyPr>
          <a:lstStyle/>
          <a:p>
            <a:r>
              <a:rPr lang="bn-BD" sz="16600" dirty="0">
                <a:solidFill>
                  <a:srgbClr val="92D050"/>
                </a:solidFill>
              </a:rPr>
              <a:t>গ</a:t>
            </a:r>
            <a:endParaRPr lang="en-US" sz="2800" dirty="0">
              <a:solidFill>
                <a:srgbClr val="92D050"/>
              </a:solidFill>
            </a:endParaRPr>
          </a:p>
        </p:txBody>
      </p:sp>
      <p:sp>
        <p:nvSpPr>
          <p:cNvPr id="9" name="Rectangle 8"/>
          <p:cNvSpPr/>
          <p:nvPr/>
        </p:nvSpPr>
        <p:spPr>
          <a:xfrm>
            <a:off x="4763702" y="3194443"/>
            <a:ext cx="1382110" cy="2646878"/>
          </a:xfrm>
          <a:prstGeom prst="rect">
            <a:avLst/>
          </a:prstGeom>
        </p:spPr>
        <p:txBody>
          <a:bodyPr wrap="none">
            <a:spAutoFit/>
          </a:bodyPr>
          <a:lstStyle/>
          <a:p>
            <a:r>
              <a:rPr lang="bn-BD" sz="16600" dirty="0">
                <a:solidFill>
                  <a:schemeClr val="accent2"/>
                </a:solidFill>
              </a:rPr>
              <a:t>ত</a:t>
            </a:r>
            <a:endParaRPr lang="en-US" sz="2800" dirty="0"/>
          </a:p>
        </p:txBody>
      </p:sp>
      <p:sp>
        <p:nvSpPr>
          <p:cNvPr id="10" name="Rectangle 9"/>
          <p:cNvSpPr/>
          <p:nvPr/>
        </p:nvSpPr>
        <p:spPr>
          <a:xfrm>
            <a:off x="7019334" y="3190770"/>
            <a:ext cx="1276311" cy="2646878"/>
          </a:xfrm>
          <a:prstGeom prst="rect">
            <a:avLst/>
          </a:prstGeom>
        </p:spPr>
        <p:txBody>
          <a:bodyPr wrap="none">
            <a:spAutoFit/>
          </a:bodyPr>
          <a:lstStyle/>
          <a:p>
            <a:r>
              <a:rPr lang="bn-BD" sz="16600" dirty="0">
                <a:solidFill>
                  <a:srgbClr val="7030A0"/>
                </a:solidFill>
              </a:rPr>
              <a:t>ম</a:t>
            </a:r>
            <a:endParaRPr lang="en-US" sz="2800" dirty="0">
              <a:solidFill>
                <a:srgbClr val="7030A0"/>
              </a:solidFill>
            </a:endParaRPr>
          </a:p>
        </p:txBody>
      </p:sp>
    </p:spTree>
    <p:extLst>
      <p:ext uri="{BB962C8B-B14F-4D97-AF65-F5344CB8AC3E}">
        <p14:creationId xmlns:p14="http://schemas.microsoft.com/office/powerpoint/2010/main" val="25416857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type="lt">
                                        <p:tmPct val="0"/>
                                      </p:iterate>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ppt_w</p:attrName>
                                            </p:attrNameLst>
                                          </p:cBhvr>
                                          <p:tavLst>
                                            <p:tav tm="0">
                                              <p:val>
                                                <p:fltVal val="0"/>
                                              </p:val>
                                            </p:tav>
                                            <p:tav tm="100000">
                                              <p:val>
                                                <p:strVal val="#ppt_w"/>
                                              </p:val>
                                            </p:tav>
                                          </p:tavLst>
                                        </p:anim>
                                        <p:anim calcmode="lin" valueType="num">
                                          <p:cBhvr>
                                            <p:cTn id="12" dur="30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0"/>
                                      </p:stCondLst>
                                      <p:iterate type="lt">
                                        <p:tmPct val="0"/>
                                      </p:iterate>
                                      <p:childTnLst>
                                        <p:set>
                                          <p:cBhvr>
                                            <p:cTn id="14" dur="1" fill="hold">
                                              <p:stCondLst>
                                                <p:cond delay="0"/>
                                              </p:stCondLst>
                                            </p:cTn>
                                            <p:tgtEl>
                                              <p:spTgt spid="9"/>
                                            </p:tgtEl>
                                            <p:attrNameLst>
                                              <p:attrName>style.visibility</p:attrName>
                                            </p:attrNameLst>
                                          </p:cBhvr>
                                          <p:to>
                                            <p:strVal val="visible"/>
                                          </p:to>
                                        </p:set>
                                        <p:anim calcmode="lin" valueType="num">
                                          <p:cBhvr>
                                            <p:cTn id="15" dur="3000" fill="hold"/>
                                            <p:tgtEl>
                                              <p:spTgt spid="9"/>
                                            </p:tgtEl>
                                            <p:attrNameLst>
                                              <p:attrName>ppt_w</p:attrName>
                                            </p:attrNameLst>
                                          </p:cBhvr>
                                          <p:tavLst>
                                            <p:tav tm="0">
                                              <p:val>
                                                <p:fltVal val="0"/>
                                              </p:val>
                                            </p:tav>
                                            <p:tav tm="100000">
                                              <p:val>
                                                <p:strVal val="#ppt_w"/>
                                              </p:val>
                                            </p:tav>
                                          </p:tavLst>
                                        </p:anim>
                                        <p:anim calcmode="lin" valueType="num">
                                          <p:cBhvr>
                                            <p:cTn id="16" dur="30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 calcmode="lin" valueType="num">
                                          <p:cBhvr>
                                            <p:cTn id="19" dur="3000" fill="hold"/>
                                            <p:tgtEl>
                                              <p:spTgt spid="10"/>
                                            </p:tgtEl>
                                            <p:attrNameLst>
                                              <p:attrName>ppt_w</p:attrName>
                                            </p:attrNameLst>
                                          </p:cBhvr>
                                          <p:tavLst>
                                            <p:tav tm="0">
                                              <p:val>
                                                <p:fltVal val="0"/>
                                              </p:val>
                                            </p:tav>
                                            <p:tav tm="100000">
                                              <p:val>
                                                <p:strVal val="#ppt_w"/>
                                              </p:val>
                                            </p:tav>
                                          </p:tavLst>
                                        </p:anim>
                                        <p:anim calcmode="lin" valueType="num">
                                          <p:cBhvr>
                                            <p:cTn id="20" dur="3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4" presetClass="emph" presetSubtype="0" repeatCount="indefinite" fill="hold" grpId="0" nodeType="clickEffect">
                                      <p:stCondLst>
                                        <p:cond delay="0"/>
                                      </p:stCondLst>
                                      <p:iterate type="lt">
                                        <p:tmPct val="10000"/>
                                      </p:iterate>
                                      <p:childTnLst>
                                        <p:animMotion origin="layout" path="M 1.66667E-6 -2.96296E-6 L 1.66667E-6 -0.07222 " pathEditMode="relative" rAng="0" ptsTypes="AA">
                                          <p:cBhvr>
                                            <p:cTn id="24" dur="1500" accel="50000" decel="50000" autoRev="1" fill="hold">
                                              <p:stCondLst>
                                                <p:cond delay="0"/>
                                              </p:stCondLst>
                                            </p:cTn>
                                            <p:tgtEl>
                                              <p:spTgt spid="7"/>
                                            </p:tgtEl>
                                            <p:attrNameLst>
                                              <p:attrName>ppt_x</p:attrName>
                                              <p:attrName>ppt_y</p:attrName>
                                            </p:attrNameLst>
                                          </p:cBhvr>
                                          <p:rCtr x="0" y="-3611"/>
                                        </p:animMotion>
                                        <p:animRot by="1500000">
                                          <p:cBhvr>
                                            <p:cTn id="25" dur="750" fill="hold">
                                              <p:stCondLst>
                                                <p:cond delay="0"/>
                                              </p:stCondLst>
                                            </p:cTn>
                                            <p:tgtEl>
                                              <p:spTgt spid="7"/>
                                            </p:tgtEl>
                                            <p:attrNameLst>
                                              <p:attrName>r</p:attrName>
                                            </p:attrNameLst>
                                          </p:cBhvr>
                                        </p:animRot>
                                        <p:animRot by="-1500000">
                                          <p:cBhvr>
                                            <p:cTn id="26" dur="750" fill="hold">
                                              <p:stCondLst>
                                                <p:cond delay="750"/>
                                              </p:stCondLst>
                                            </p:cTn>
                                            <p:tgtEl>
                                              <p:spTgt spid="7"/>
                                            </p:tgtEl>
                                            <p:attrNameLst>
                                              <p:attrName>r</p:attrName>
                                            </p:attrNameLst>
                                          </p:cBhvr>
                                        </p:animRot>
                                        <p:animRot by="-1500000">
                                          <p:cBhvr>
                                            <p:cTn id="27" dur="750" fill="hold">
                                              <p:stCondLst>
                                                <p:cond delay="1500"/>
                                              </p:stCondLst>
                                            </p:cTn>
                                            <p:tgtEl>
                                              <p:spTgt spid="7"/>
                                            </p:tgtEl>
                                            <p:attrNameLst>
                                              <p:attrName>r</p:attrName>
                                            </p:attrNameLst>
                                          </p:cBhvr>
                                        </p:animRot>
                                        <p:animRot by="1500000">
                                          <p:cBhvr>
                                            <p:cTn id="28" dur="750" fill="hold">
                                              <p:stCondLst>
                                                <p:cond delay="2250"/>
                                              </p:stCondLst>
                                            </p:cTn>
                                            <p:tgtEl>
                                              <p:spTgt spid="7"/>
                                            </p:tgtEl>
                                            <p:attrNameLst>
                                              <p:attrName>r</p:attrName>
                                            </p:attrNameLst>
                                          </p:cBhvr>
                                        </p:animRot>
                                      </p:childTnLst>
                                    </p:cTn>
                                  </p:par>
                                  <p:par>
                                    <p:cTn id="29" presetID="34" presetClass="emph" presetSubtype="0" repeatCount="indefinite" fill="hold" grpId="0" nodeType="withEffect">
                                      <p:stCondLst>
                                        <p:cond delay="0"/>
                                      </p:stCondLst>
                                      <p:iterate type="lt">
                                        <p:tmPct val="10000"/>
                                      </p:iterate>
                                      <p:childTnLst>
                                        <p:animMotion origin="layout" path="M -2.22222E-6 -4.44444E-6 L -2.22222E-6 -0.07222 " pathEditMode="relative" rAng="0" ptsTypes="AA">
                                          <p:cBhvr>
                                            <p:cTn id="30" dur="1500" accel="50000" decel="50000" autoRev="1" fill="hold">
                                              <p:stCondLst>
                                                <p:cond delay="0"/>
                                              </p:stCondLst>
                                            </p:cTn>
                                            <p:tgtEl>
                                              <p:spTgt spid="8"/>
                                            </p:tgtEl>
                                            <p:attrNameLst>
                                              <p:attrName>ppt_x</p:attrName>
                                              <p:attrName>ppt_y</p:attrName>
                                            </p:attrNameLst>
                                          </p:cBhvr>
                                          <p:rCtr x="0" y="-3611"/>
                                        </p:animMotion>
                                        <p:animRot by="1500000">
                                          <p:cBhvr>
                                            <p:cTn id="31" dur="750" fill="hold">
                                              <p:stCondLst>
                                                <p:cond delay="0"/>
                                              </p:stCondLst>
                                            </p:cTn>
                                            <p:tgtEl>
                                              <p:spTgt spid="8"/>
                                            </p:tgtEl>
                                            <p:attrNameLst>
                                              <p:attrName>r</p:attrName>
                                            </p:attrNameLst>
                                          </p:cBhvr>
                                        </p:animRot>
                                        <p:animRot by="-1500000">
                                          <p:cBhvr>
                                            <p:cTn id="32" dur="750" fill="hold">
                                              <p:stCondLst>
                                                <p:cond delay="750"/>
                                              </p:stCondLst>
                                            </p:cTn>
                                            <p:tgtEl>
                                              <p:spTgt spid="8"/>
                                            </p:tgtEl>
                                            <p:attrNameLst>
                                              <p:attrName>r</p:attrName>
                                            </p:attrNameLst>
                                          </p:cBhvr>
                                        </p:animRot>
                                        <p:animRot by="-1500000">
                                          <p:cBhvr>
                                            <p:cTn id="33" dur="750" fill="hold">
                                              <p:stCondLst>
                                                <p:cond delay="1500"/>
                                              </p:stCondLst>
                                            </p:cTn>
                                            <p:tgtEl>
                                              <p:spTgt spid="8"/>
                                            </p:tgtEl>
                                            <p:attrNameLst>
                                              <p:attrName>r</p:attrName>
                                            </p:attrNameLst>
                                          </p:cBhvr>
                                        </p:animRot>
                                        <p:animRot by="1500000">
                                          <p:cBhvr>
                                            <p:cTn id="34" dur="750" fill="hold">
                                              <p:stCondLst>
                                                <p:cond delay="2250"/>
                                              </p:stCondLst>
                                            </p:cTn>
                                            <p:tgtEl>
                                              <p:spTgt spid="8"/>
                                            </p:tgtEl>
                                            <p:attrNameLst>
                                              <p:attrName>r</p:attrName>
                                            </p:attrNameLst>
                                          </p:cBhvr>
                                        </p:animRot>
                                      </p:childTnLst>
                                    </p:cTn>
                                  </p:par>
                                  <p:par>
                                    <p:cTn id="35" presetID="34" presetClass="emph" presetSubtype="0" repeatCount="indefinite" fill="hold" grpId="0" nodeType="withEffect">
                                      <p:stCondLst>
                                        <p:cond delay="0"/>
                                      </p:stCondLst>
                                      <p:iterate type="lt">
                                        <p:tmPct val="10000"/>
                                      </p:iterate>
                                      <p:childTnLst>
                                        <p:animMotion origin="layout" path="M 2.22222E-6 3.7037E-6 L 2.22222E-6 -0.07223 " pathEditMode="relative" rAng="0" ptsTypes="AA">
                                          <p:cBhvr>
                                            <p:cTn id="36" dur="1500" accel="50000" decel="50000" autoRev="1" fill="hold">
                                              <p:stCondLst>
                                                <p:cond delay="0"/>
                                              </p:stCondLst>
                                            </p:cTn>
                                            <p:tgtEl>
                                              <p:spTgt spid="9"/>
                                            </p:tgtEl>
                                            <p:attrNameLst>
                                              <p:attrName>ppt_x</p:attrName>
                                              <p:attrName>ppt_y</p:attrName>
                                            </p:attrNameLst>
                                          </p:cBhvr>
                                          <p:rCtr x="0" y="-3611"/>
                                        </p:animMotion>
                                        <p:animRot by="1500000">
                                          <p:cBhvr>
                                            <p:cTn id="37" dur="750" fill="hold">
                                              <p:stCondLst>
                                                <p:cond delay="0"/>
                                              </p:stCondLst>
                                            </p:cTn>
                                            <p:tgtEl>
                                              <p:spTgt spid="9"/>
                                            </p:tgtEl>
                                            <p:attrNameLst>
                                              <p:attrName>r</p:attrName>
                                            </p:attrNameLst>
                                          </p:cBhvr>
                                        </p:animRot>
                                        <p:animRot by="-1500000">
                                          <p:cBhvr>
                                            <p:cTn id="38" dur="750" fill="hold">
                                              <p:stCondLst>
                                                <p:cond delay="750"/>
                                              </p:stCondLst>
                                            </p:cTn>
                                            <p:tgtEl>
                                              <p:spTgt spid="9"/>
                                            </p:tgtEl>
                                            <p:attrNameLst>
                                              <p:attrName>r</p:attrName>
                                            </p:attrNameLst>
                                          </p:cBhvr>
                                        </p:animRot>
                                        <p:animRot by="-1500000">
                                          <p:cBhvr>
                                            <p:cTn id="39" dur="750" fill="hold">
                                              <p:stCondLst>
                                                <p:cond delay="1500"/>
                                              </p:stCondLst>
                                            </p:cTn>
                                            <p:tgtEl>
                                              <p:spTgt spid="9"/>
                                            </p:tgtEl>
                                            <p:attrNameLst>
                                              <p:attrName>r</p:attrName>
                                            </p:attrNameLst>
                                          </p:cBhvr>
                                        </p:animRot>
                                        <p:animRot by="1500000">
                                          <p:cBhvr>
                                            <p:cTn id="40" dur="750" fill="hold">
                                              <p:stCondLst>
                                                <p:cond delay="2250"/>
                                              </p:stCondLst>
                                            </p:cTn>
                                            <p:tgtEl>
                                              <p:spTgt spid="9"/>
                                            </p:tgtEl>
                                            <p:attrNameLst>
                                              <p:attrName>r</p:attrName>
                                            </p:attrNameLst>
                                          </p:cBhvr>
                                        </p:animRot>
                                      </p:childTnLst>
                                    </p:cTn>
                                  </p:par>
                                  <p:par>
                                    <p:cTn id="41" presetID="34" presetClass="emph" presetSubtype="0" repeatCount="indefinite" fill="hold" grpId="0" nodeType="withEffect">
                                      <p:stCondLst>
                                        <p:cond delay="0"/>
                                      </p:stCondLst>
                                      <p:iterate type="lt">
                                        <p:tmPct val="10000"/>
                                      </p:iterate>
                                      <p:childTnLst>
                                        <p:animMotion origin="layout" path="M 0 -1.85185E-6 L 0 -0.07222 " pathEditMode="relative" rAng="0" ptsTypes="AA">
                                          <p:cBhvr>
                                            <p:cTn id="42" dur="1500" accel="50000" decel="50000" autoRev="1" fill="hold">
                                              <p:stCondLst>
                                                <p:cond delay="0"/>
                                              </p:stCondLst>
                                            </p:cTn>
                                            <p:tgtEl>
                                              <p:spTgt spid="10"/>
                                            </p:tgtEl>
                                            <p:attrNameLst>
                                              <p:attrName>ppt_x</p:attrName>
                                              <p:attrName>ppt_y</p:attrName>
                                            </p:attrNameLst>
                                          </p:cBhvr>
                                          <p:rCtr x="0" y="-3611"/>
                                        </p:animMotion>
                                        <p:animRot by="1500000">
                                          <p:cBhvr>
                                            <p:cTn id="43" dur="750" fill="hold">
                                              <p:stCondLst>
                                                <p:cond delay="0"/>
                                              </p:stCondLst>
                                            </p:cTn>
                                            <p:tgtEl>
                                              <p:spTgt spid="10"/>
                                            </p:tgtEl>
                                            <p:attrNameLst>
                                              <p:attrName>r</p:attrName>
                                            </p:attrNameLst>
                                          </p:cBhvr>
                                        </p:animRot>
                                        <p:animRot by="-1500000">
                                          <p:cBhvr>
                                            <p:cTn id="44" dur="750" fill="hold">
                                              <p:stCondLst>
                                                <p:cond delay="750"/>
                                              </p:stCondLst>
                                            </p:cTn>
                                            <p:tgtEl>
                                              <p:spTgt spid="10"/>
                                            </p:tgtEl>
                                            <p:attrNameLst>
                                              <p:attrName>r</p:attrName>
                                            </p:attrNameLst>
                                          </p:cBhvr>
                                        </p:animRot>
                                        <p:animRot by="-1500000">
                                          <p:cBhvr>
                                            <p:cTn id="45" dur="750" fill="hold">
                                              <p:stCondLst>
                                                <p:cond delay="1500"/>
                                              </p:stCondLst>
                                            </p:cTn>
                                            <p:tgtEl>
                                              <p:spTgt spid="10"/>
                                            </p:tgtEl>
                                            <p:attrNameLst>
                                              <p:attrName>r</p:attrName>
                                            </p:attrNameLst>
                                          </p:cBhvr>
                                        </p:animRot>
                                        <p:animRot by="1500000">
                                          <p:cBhvr>
                                            <p:cTn id="46" dur="750" fill="hold">
                                              <p:stCondLst>
                                                <p:cond delay="2250"/>
                                              </p:stCondLst>
                                            </p:cTn>
                                            <p:tgtEl>
                                              <p:spTgt spid="10"/>
                                            </p:tgtEl>
                                            <p:attrNameLst>
                                              <p:attrName>r</p:attrName>
                                            </p:attrNameLst>
                                          </p:cBhvr>
                                        </p:animRot>
                                      </p:childTnLst>
                                    </p:cTn>
                                  </p:par>
                                  <p:par>
                                    <p:cTn id="47" presetID="42" presetClass="path" presetSubtype="0" repeatCount="indefinite" accel="30000" autoRev="1" fill="hold" nodeType="withEffect" p14:presetBounceEnd="20000">
                                      <p:stCondLst>
                                        <p:cond delay="0"/>
                                      </p:stCondLst>
                                      <p:childTnLst>
                                        <p:animMotion origin="layout" path="M 0.00156 -0.05718 L 2.5E-6 0.00023 " pathEditMode="relative" rAng="0" ptsTypes="AA" p14:bounceEnd="20000">
                                          <p:cBhvr>
                                            <p:cTn id="48" dur="3000" fill="hold"/>
                                            <p:tgtEl>
                                              <p:spTgt spid="3"/>
                                            </p:tgtEl>
                                            <p:attrNameLst>
                                              <p:attrName>ppt_x</p:attrName>
                                              <p:attrName>ppt_y</p:attrName>
                                            </p:attrNameLst>
                                          </p:cBhvr>
                                          <p:rCtr x="-8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type="lt">
                                        <p:tmPct val="0"/>
                                      </p:iterate>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ppt_w</p:attrName>
                                            </p:attrNameLst>
                                          </p:cBhvr>
                                          <p:tavLst>
                                            <p:tav tm="0">
                                              <p:val>
                                                <p:fltVal val="0"/>
                                              </p:val>
                                            </p:tav>
                                            <p:tav tm="100000">
                                              <p:val>
                                                <p:strVal val="#ppt_w"/>
                                              </p:val>
                                            </p:tav>
                                          </p:tavLst>
                                        </p:anim>
                                        <p:anim calcmode="lin" valueType="num">
                                          <p:cBhvr>
                                            <p:cTn id="12" dur="30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0"/>
                                      </p:stCondLst>
                                      <p:iterate type="lt">
                                        <p:tmPct val="0"/>
                                      </p:iterate>
                                      <p:childTnLst>
                                        <p:set>
                                          <p:cBhvr>
                                            <p:cTn id="14" dur="1" fill="hold">
                                              <p:stCondLst>
                                                <p:cond delay="0"/>
                                              </p:stCondLst>
                                            </p:cTn>
                                            <p:tgtEl>
                                              <p:spTgt spid="9"/>
                                            </p:tgtEl>
                                            <p:attrNameLst>
                                              <p:attrName>style.visibility</p:attrName>
                                            </p:attrNameLst>
                                          </p:cBhvr>
                                          <p:to>
                                            <p:strVal val="visible"/>
                                          </p:to>
                                        </p:set>
                                        <p:anim calcmode="lin" valueType="num">
                                          <p:cBhvr>
                                            <p:cTn id="15" dur="3000" fill="hold"/>
                                            <p:tgtEl>
                                              <p:spTgt spid="9"/>
                                            </p:tgtEl>
                                            <p:attrNameLst>
                                              <p:attrName>ppt_w</p:attrName>
                                            </p:attrNameLst>
                                          </p:cBhvr>
                                          <p:tavLst>
                                            <p:tav tm="0">
                                              <p:val>
                                                <p:fltVal val="0"/>
                                              </p:val>
                                            </p:tav>
                                            <p:tav tm="100000">
                                              <p:val>
                                                <p:strVal val="#ppt_w"/>
                                              </p:val>
                                            </p:tav>
                                          </p:tavLst>
                                        </p:anim>
                                        <p:anim calcmode="lin" valueType="num">
                                          <p:cBhvr>
                                            <p:cTn id="16" dur="30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 calcmode="lin" valueType="num">
                                          <p:cBhvr>
                                            <p:cTn id="19" dur="3000" fill="hold"/>
                                            <p:tgtEl>
                                              <p:spTgt spid="10"/>
                                            </p:tgtEl>
                                            <p:attrNameLst>
                                              <p:attrName>ppt_w</p:attrName>
                                            </p:attrNameLst>
                                          </p:cBhvr>
                                          <p:tavLst>
                                            <p:tav tm="0">
                                              <p:val>
                                                <p:fltVal val="0"/>
                                              </p:val>
                                            </p:tav>
                                            <p:tav tm="100000">
                                              <p:val>
                                                <p:strVal val="#ppt_w"/>
                                              </p:val>
                                            </p:tav>
                                          </p:tavLst>
                                        </p:anim>
                                        <p:anim calcmode="lin" valueType="num">
                                          <p:cBhvr>
                                            <p:cTn id="20" dur="3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4" presetClass="emph" presetSubtype="0" repeatCount="indefinite" fill="hold" grpId="0" nodeType="clickEffect">
                                      <p:stCondLst>
                                        <p:cond delay="0"/>
                                      </p:stCondLst>
                                      <p:iterate type="lt">
                                        <p:tmPct val="10000"/>
                                      </p:iterate>
                                      <p:childTnLst>
                                        <p:animMotion origin="layout" path="M 1.66667E-6 -2.96296E-6 L 1.66667E-6 -0.07222 " pathEditMode="relative" rAng="0" ptsTypes="AA">
                                          <p:cBhvr>
                                            <p:cTn id="24" dur="1500" accel="50000" decel="50000" autoRev="1" fill="hold">
                                              <p:stCondLst>
                                                <p:cond delay="0"/>
                                              </p:stCondLst>
                                            </p:cTn>
                                            <p:tgtEl>
                                              <p:spTgt spid="7"/>
                                            </p:tgtEl>
                                            <p:attrNameLst>
                                              <p:attrName>ppt_x</p:attrName>
                                              <p:attrName>ppt_y</p:attrName>
                                            </p:attrNameLst>
                                          </p:cBhvr>
                                          <p:rCtr x="0" y="-3611"/>
                                        </p:animMotion>
                                        <p:animRot by="1500000">
                                          <p:cBhvr>
                                            <p:cTn id="25" dur="750" fill="hold">
                                              <p:stCondLst>
                                                <p:cond delay="0"/>
                                              </p:stCondLst>
                                            </p:cTn>
                                            <p:tgtEl>
                                              <p:spTgt spid="7"/>
                                            </p:tgtEl>
                                            <p:attrNameLst>
                                              <p:attrName>r</p:attrName>
                                            </p:attrNameLst>
                                          </p:cBhvr>
                                        </p:animRot>
                                        <p:animRot by="-1500000">
                                          <p:cBhvr>
                                            <p:cTn id="26" dur="750" fill="hold">
                                              <p:stCondLst>
                                                <p:cond delay="750"/>
                                              </p:stCondLst>
                                            </p:cTn>
                                            <p:tgtEl>
                                              <p:spTgt spid="7"/>
                                            </p:tgtEl>
                                            <p:attrNameLst>
                                              <p:attrName>r</p:attrName>
                                            </p:attrNameLst>
                                          </p:cBhvr>
                                        </p:animRot>
                                        <p:animRot by="-1500000">
                                          <p:cBhvr>
                                            <p:cTn id="27" dur="750" fill="hold">
                                              <p:stCondLst>
                                                <p:cond delay="1500"/>
                                              </p:stCondLst>
                                            </p:cTn>
                                            <p:tgtEl>
                                              <p:spTgt spid="7"/>
                                            </p:tgtEl>
                                            <p:attrNameLst>
                                              <p:attrName>r</p:attrName>
                                            </p:attrNameLst>
                                          </p:cBhvr>
                                        </p:animRot>
                                        <p:animRot by="1500000">
                                          <p:cBhvr>
                                            <p:cTn id="28" dur="750" fill="hold">
                                              <p:stCondLst>
                                                <p:cond delay="2250"/>
                                              </p:stCondLst>
                                            </p:cTn>
                                            <p:tgtEl>
                                              <p:spTgt spid="7"/>
                                            </p:tgtEl>
                                            <p:attrNameLst>
                                              <p:attrName>r</p:attrName>
                                            </p:attrNameLst>
                                          </p:cBhvr>
                                        </p:animRot>
                                      </p:childTnLst>
                                    </p:cTn>
                                  </p:par>
                                  <p:par>
                                    <p:cTn id="29" presetID="34" presetClass="emph" presetSubtype="0" repeatCount="indefinite" fill="hold" grpId="0" nodeType="withEffect">
                                      <p:stCondLst>
                                        <p:cond delay="0"/>
                                      </p:stCondLst>
                                      <p:iterate type="lt">
                                        <p:tmPct val="10000"/>
                                      </p:iterate>
                                      <p:childTnLst>
                                        <p:animMotion origin="layout" path="M -2.22222E-6 -4.44444E-6 L -2.22222E-6 -0.07222 " pathEditMode="relative" rAng="0" ptsTypes="AA">
                                          <p:cBhvr>
                                            <p:cTn id="30" dur="1500" accel="50000" decel="50000" autoRev="1" fill="hold">
                                              <p:stCondLst>
                                                <p:cond delay="0"/>
                                              </p:stCondLst>
                                            </p:cTn>
                                            <p:tgtEl>
                                              <p:spTgt spid="8"/>
                                            </p:tgtEl>
                                            <p:attrNameLst>
                                              <p:attrName>ppt_x</p:attrName>
                                              <p:attrName>ppt_y</p:attrName>
                                            </p:attrNameLst>
                                          </p:cBhvr>
                                          <p:rCtr x="0" y="-3611"/>
                                        </p:animMotion>
                                        <p:animRot by="1500000">
                                          <p:cBhvr>
                                            <p:cTn id="31" dur="750" fill="hold">
                                              <p:stCondLst>
                                                <p:cond delay="0"/>
                                              </p:stCondLst>
                                            </p:cTn>
                                            <p:tgtEl>
                                              <p:spTgt spid="8"/>
                                            </p:tgtEl>
                                            <p:attrNameLst>
                                              <p:attrName>r</p:attrName>
                                            </p:attrNameLst>
                                          </p:cBhvr>
                                        </p:animRot>
                                        <p:animRot by="-1500000">
                                          <p:cBhvr>
                                            <p:cTn id="32" dur="750" fill="hold">
                                              <p:stCondLst>
                                                <p:cond delay="750"/>
                                              </p:stCondLst>
                                            </p:cTn>
                                            <p:tgtEl>
                                              <p:spTgt spid="8"/>
                                            </p:tgtEl>
                                            <p:attrNameLst>
                                              <p:attrName>r</p:attrName>
                                            </p:attrNameLst>
                                          </p:cBhvr>
                                        </p:animRot>
                                        <p:animRot by="-1500000">
                                          <p:cBhvr>
                                            <p:cTn id="33" dur="750" fill="hold">
                                              <p:stCondLst>
                                                <p:cond delay="1500"/>
                                              </p:stCondLst>
                                            </p:cTn>
                                            <p:tgtEl>
                                              <p:spTgt spid="8"/>
                                            </p:tgtEl>
                                            <p:attrNameLst>
                                              <p:attrName>r</p:attrName>
                                            </p:attrNameLst>
                                          </p:cBhvr>
                                        </p:animRot>
                                        <p:animRot by="1500000">
                                          <p:cBhvr>
                                            <p:cTn id="34" dur="750" fill="hold">
                                              <p:stCondLst>
                                                <p:cond delay="2250"/>
                                              </p:stCondLst>
                                            </p:cTn>
                                            <p:tgtEl>
                                              <p:spTgt spid="8"/>
                                            </p:tgtEl>
                                            <p:attrNameLst>
                                              <p:attrName>r</p:attrName>
                                            </p:attrNameLst>
                                          </p:cBhvr>
                                        </p:animRot>
                                      </p:childTnLst>
                                    </p:cTn>
                                  </p:par>
                                  <p:par>
                                    <p:cTn id="35" presetID="34" presetClass="emph" presetSubtype="0" repeatCount="indefinite" fill="hold" grpId="0" nodeType="withEffect">
                                      <p:stCondLst>
                                        <p:cond delay="0"/>
                                      </p:stCondLst>
                                      <p:iterate type="lt">
                                        <p:tmPct val="10000"/>
                                      </p:iterate>
                                      <p:childTnLst>
                                        <p:animMotion origin="layout" path="M 2.22222E-6 3.7037E-6 L 2.22222E-6 -0.07223 " pathEditMode="relative" rAng="0" ptsTypes="AA">
                                          <p:cBhvr>
                                            <p:cTn id="36" dur="1500" accel="50000" decel="50000" autoRev="1" fill="hold">
                                              <p:stCondLst>
                                                <p:cond delay="0"/>
                                              </p:stCondLst>
                                            </p:cTn>
                                            <p:tgtEl>
                                              <p:spTgt spid="9"/>
                                            </p:tgtEl>
                                            <p:attrNameLst>
                                              <p:attrName>ppt_x</p:attrName>
                                              <p:attrName>ppt_y</p:attrName>
                                            </p:attrNameLst>
                                          </p:cBhvr>
                                          <p:rCtr x="0" y="-3611"/>
                                        </p:animMotion>
                                        <p:animRot by="1500000">
                                          <p:cBhvr>
                                            <p:cTn id="37" dur="750" fill="hold">
                                              <p:stCondLst>
                                                <p:cond delay="0"/>
                                              </p:stCondLst>
                                            </p:cTn>
                                            <p:tgtEl>
                                              <p:spTgt spid="9"/>
                                            </p:tgtEl>
                                            <p:attrNameLst>
                                              <p:attrName>r</p:attrName>
                                            </p:attrNameLst>
                                          </p:cBhvr>
                                        </p:animRot>
                                        <p:animRot by="-1500000">
                                          <p:cBhvr>
                                            <p:cTn id="38" dur="750" fill="hold">
                                              <p:stCondLst>
                                                <p:cond delay="750"/>
                                              </p:stCondLst>
                                            </p:cTn>
                                            <p:tgtEl>
                                              <p:spTgt spid="9"/>
                                            </p:tgtEl>
                                            <p:attrNameLst>
                                              <p:attrName>r</p:attrName>
                                            </p:attrNameLst>
                                          </p:cBhvr>
                                        </p:animRot>
                                        <p:animRot by="-1500000">
                                          <p:cBhvr>
                                            <p:cTn id="39" dur="750" fill="hold">
                                              <p:stCondLst>
                                                <p:cond delay="1500"/>
                                              </p:stCondLst>
                                            </p:cTn>
                                            <p:tgtEl>
                                              <p:spTgt spid="9"/>
                                            </p:tgtEl>
                                            <p:attrNameLst>
                                              <p:attrName>r</p:attrName>
                                            </p:attrNameLst>
                                          </p:cBhvr>
                                        </p:animRot>
                                        <p:animRot by="1500000">
                                          <p:cBhvr>
                                            <p:cTn id="40" dur="750" fill="hold">
                                              <p:stCondLst>
                                                <p:cond delay="2250"/>
                                              </p:stCondLst>
                                            </p:cTn>
                                            <p:tgtEl>
                                              <p:spTgt spid="9"/>
                                            </p:tgtEl>
                                            <p:attrNameLst>
                                              <p:attrName>r</p:attrName>
                                            </p:attrNameLst>
                                          </p:cBhvr>
                                        </p:animRot>
                                      </p:childTnLst>
                                    </p:cTn>
                                  </p:par>
                                  <p:par>
                                    <p:cTn id="41" presetID="34" presetClass="emph" presetSubtype="0" repeatCount="indefinite" fill="hold" grpId="0" nodeType="withEffect">
                                      <p:stCondLst>
                                        <p:cond delay="0"/>
                                      </p:stCondLst>
                                      <p:iterate type="lt">
                                        <p:tmPct val="10000"/>
                                      </p:iterate>
                                      <p:childTnLst>
                                        <p:animMotion origin="layout" path="M 0 -1.85185E-6 L 0 -0.07222 " pathEditMode="relative" rAng="0" ptsTypes="AA">
                                          <p:cBhvr>
                                            <p:cTn id="42" dur="1500" accel="50000" decel="50000" autoRev="1" fill="hold">
                                              <p:stCondLst>
                                                <p:cond delay="0"/>
                                              </p:stCondLst>
                                            </p:cTn>
                                            <p:tgtEl>
                                              <p:spTgt spid="10"/>
                                            </p:tgtEl>
                                            <p:attrNameLst>
                                              <p:attrName>ppt_x</p:attrName>
                                              <p:attrName>ppt_y</p:attrName>
                                            </p:attrNameLst>
                                          </p:cBhvr>
                                          <p:rCtr x="0" y="-3611"/>
                                        </p:animMotion>
                                        <p:animRot by="1500000">
                                          <p:cBhvr>
                                            <p:cTn id="43" dur="750" fill="hold">
                                              <p:stCondLst>
                                                <p:cond delay="0"/>
                                              </p:stCondLst>
                                            </p:cTn>
                                            <p:tgtEl>
                                              <p:spTgt spid="10"/>
                                            </p:tgtEl>
                                            <p:attrNameLst>
                                              <p:attrName>r</p:attrName>
                                            </p:attrNameLst>
                                          </p:cBhvr>
                                        </p:animRot>
                                        <p:animRot by="-1500000">
                                          <p:cBhvr>
                                            <p:cTn id="44" dur="750" fill="hold">
                                              <p:stCondLst>
                                                <p:cond delay="750"/>
                                              </p:stCondLst>
                                            </p:cTn>
                                            <p:tgtEl>
                                              <p:spTgt spid="10"/>
                                            </p:tgtEl>
                                            <p:attrNameLst>
                                              <p:attrName>r</p:attrName>
                                            </p:attrNameLst>
                                          </p:cBhvr>
                                        </p:animRot>
                                        <p:animRot by="-1500000">
                                          <p:cBhvr>
                                            <p:cTn id="45" dur="750" fill="hold">
                                              <p:stCondLst>
                                                <p:cond delay="1500"/>
                                              </p:stCondLst>
                                            </p:cTn>
                                            <p:tgtEl>
                                              <p:spTgt spid="10"/>
                                            </p:tgtEl>
                                            <p:attrNameLst>
                                              <p:attrName>r</p:attrName>
                                            </p:attrNameLst>
                                          </p:cBhvr>
                                        </p:animRot>
                                        <p:animRot by="1500000">
                                          <p:cBhvr>
                                            <p:cTn id="46" dur="750" fill="hold">
                                              <p:stCondLst>
                                                <p:cond delay="2250"/>
                                              </p:stCondLst>
                                            </p:cTn>
                                            <p:tgtEl>
                                              <p:spTgt spid="10"/>
                                            </p:tgtEl>
                                            <p:attrNameLst>
                                              <p:attrName>r</p:attrName>
                                            </p:attrNameLst>
                                          </p:cBhvr>
                                        </p:animRot>
                                      </p:childTnLst>
                                    </p:cTn>
                                  </p:par>
                                  <p:par>
                                    <p:cTn id="47" presetID="42" presetClass="path" presetSubtype="0" repeatCount="indefinite" accel="30000" autoRev="1" fill="hold" nodeType="withEffect">
                                      <p:stCondLst>
                                        <p:cond delay="0"/>
                                      </p:stCondLst>
                                      <p:childTnLst>
                                        <p:animMotion origin="layout" path="M 0.00156 -0.05718 L 2.5E-6 0.00023 " pathEditMode="relative" rAng="0" ptsTypes="AA">
                                          <p:cBhvr>
                                            <p:cTn id="48" dur="3000" fill="hold"/>
                                            <p:tgtEl>
                                              <p:spTgt spid="3"/>
                                            </p:tgtEl>
                                            <p:attrNameLst>
                                              <p:attrName>ppt_x</p:attrName>
                                              <p:attrName>ppt_y</p:attrName>
                                            </p:attrNameLst>
                                          </p:cBhvr>
                                          <p:rCtr x="-8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20</a:t>
            </a:fld>
            <a:endParaRPr lang="en-US" dirty="0"/>
          </a:p>
        </p:txBody>
      </p:sp>
      <p:sp>
        <p:nvSpPr>
          <p:cNvPr id="9" name="Rounded Rectangle 8"/>
          <p:cNvSpPr/>
          <p:nvPr/>
        </p:nvSpPr>
        <p:spPr>
          <a:xfrm>
            <a:off x="1948935" y="154698"/>
            <a:ext cx="5298141"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মাদক দ্রব্য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grpSp>
        <p:nvGrpSpPr>
          <p:cNvPr id="18" name="Group 17"/>
          <p:cNvGrpSpPr/>
          <p:nvPr/>
        </p:nvGrpSpPr>
        <p:grpSpPr>
          <a:xfrm>
            <a:off x="4481410" y="3650003"/>
            <a:ext cx="3896107" cy="2286000"/>
            <a:chOff x="4481410" y="3650003"/>
            <a:chExt cx="3896107" cy="2286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410" y="3650003"/>
              <a:ext cx="3855766" cy="2286000"/>
            </a:xfrm>
            <a:prstGeom prst="rect">
              <a:avLst/>
            </a:prstGeom>
          </p:spPr>
        </p:pic>
        <p:sp>
          <p:nvSpPr>
            <p:cNvPr id="10" name="Rounded Rectangle 9"/>
            <p:cNvSpPr/>
            <p:nvPr/>
          </p:nvSpPr>
          <p:spPr>
            <a:xfrm>
              <a:off x="6560434" y="5388221"/>
              <a:ext cx="1817083"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গাঁজা বীজ</a:t>
              </a:r>
              <a:r>
                <a:rPr lang="bn-BD" sz="4400" dirty="0" smtClean="0">
                  <a:solidFill>
                    <a:srgbClr val="00B050"/>
                  </a:solidFill>
                </a:rPr>
                <a:t> </a:t>
              </a:r>
              <a:endParaRPr lang="en-US" sz="4400" dirty="0">
                <a:solidFill>
                  <a:srgbClr val="00B050"/>
                </a:solidFill>
              </a:endParaRPr>
            </a:p>
          </p:txBody>
        </p:sp>
      </p:grpSp>
      <p:grpSp>
        <p:nvGrpSpPr>
          <p:cNvPr id="16" name="Group 15"/>
          <p:cNvGrpSpPr/>
          <p:nvPr/>
        </p:nvGrpSpPr>
        <p:grpSpPr>
          <a:xfrm>
            <a:off x="740648" y="889267"/>
            <a:ext cx="3486150" cy="2619375"/>
            <a:chOff x="740648" y="889267"/>
            <a:chExt cx="3486150" cy="2619375"/>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48" y="889267"/>
              <a:ext cx="3486150" cy="2619375"/>
            </a:xfrm>
            <a:prstGeom prst="rect">
              <a:avLst/>
            </a:prstGeom>
          </p:spPr>
        </p:pic>
        <p:sp>
          <p:nvSpPr>
            <p:cNvPr id="11" name="Rounded Rectangle 10"/>
            <p:cNvSpPr/>
            <p:nvPr/>
          </p:nvSpPr>
          <p:spPr>
            <a:xfrm>
              <a:off x="2753491" y="3095796"/>
              <a:ext cx="1473307"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আফিম </a:t>
              </a:r>
              <a:r>
                <a:rPr lang="bn-BD" sz="4400" dirty="0" smtClean="0">
                  <a:solidFill>
                    <a:srgbClr val="00B050"/>
                  </a:solidFill>
                </a:rPr>
                <a:t> </a:t>
              </a:r>
              <a:endParaRPr lang="en-US" sz="4400" dirty="0">
                <a:solidFill>
                  <a:srgbClr val="00B050"/>
                </a:solidFill>
              </a:endParaRPr>
            </a:p>
          </p:txBody>
        </p:sp>
      </p:grpSp>
      <p:grpSp>
        <p:nvGrpSpPr>
          <p:cNvPr id="19" name="Group 18"/>
          <p:cNvGrpSpPr/>
          <p:nvPr/>
        </p:nvGrpSpPr>
        <p:grpSpPr>
          <a:xfrm>
            <a:off x="740648" y="3611903"/>
            <a:ext cx="3486150" cy="2324100"/>
            <a:chOff x="740648" y="3611903"/>
            <a:chExt cx="3486150" cy="23241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648" y="3611903"/>
              <a:ext cx="3486150" cy="2324100"/>
            </a:xfrm>
            <a:prstGeom prst="rect">
              <a:avLst/>
            </a:prstGeom>
          </p:spPr>
        </p:pic>
        <p:sp>
          <p:nvSpPr>
            <p:cNvPr id="14" name="Rounded Rectangle 13">
              <a:hlinkClick r:id="rId6" action="ppaction://hlinksldjump"/>
            </p:cNvPr>
            <p:cNvSpPr/>
            <p:nvPr/>
          </p:nvSpPr>
          <p:spPr>
            <a:xfrm>
              <a:off x="2830777" y="5508748"/>
              <a:ext cx="1396021"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হাশিশ  </a:t>
              </a:r>
              <a:r>
                <a:rPr lang="bn-BD" sz="4400" dirty="0" smtClean="0">
                  <a:solidFill>
                    <a:srgbClr val="00B050"/>
                  </a:solidFill>
                </a:rPr>
                <a:t> </a:t>
              </a:r>
              <a:endParaRPr lang="en-US" sz="4400" dirty="0">
                <a:solidFill>
                  <a:srgbClr val="00B050"/>
                </a:solidFill>
              </a:endParaRPr>
            </a:p>
          </p:txBody>
        </p:sp>
      </p:grpSp>
      <p:grpSp>
        <p:nvGrpSpPr>
          <p:cNvPr id="17" name="Group 16"/>
          <p:cNvGrpSpPr/>
          <p:nvPr/>
        </p:nvGrpSpPr>
        <p:grpSpPr>
          <a:xfrm>
            <a:off x="4481409" y="912883"/>
            <a:ext cx="3896108" cy="2622653"/>
            <a:chOff x="4481409" y="912883"/>
            <a:chExt cx="3896108" cy="2622653"/>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1409" y="912883"/>
              <a:ext cx="3896108" cy="2622653"/>
            </a:xfrm>
            <a:prstGeom prst="rect">
              <a:avLst/>
            </a:prstGeom>
          </p:spPr>
        </p:pic>
        <p:sp>
          <p:nvSpPr>
            <p:cNvPr id="15" name="Rounded Rectangle 14"/>
            <p:cNvSpPr/>
            <p:nvPr/>
          </p:nvSpPr>
          <p:spPr>
            <a:xfrm>
              <a:off x="7247076" y="3095796"/>
              <a:ext cx="1090100"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মদ   </a:t>
              </a:r>
              <a:r>
                <a:rPr lang="bn-BD" sz="4400" dirty="0" smtClean="0">
                  <a:solidFill>
                    <a:srgbClr val="00B050"/>
                  </a:solidFill>
                </a:rPr>
                <a:t> </a:t>
              </a:r>
              <a:endParaRPr lang="en-US" sz="4400" dirty="0">
                <a:solidFill>
                  <a:srgbClr val="00B050"/>
                </a:solidFill>
              </a:endParaRPr>
            </a:p>
          </p:txBody>
        </p:sp>
      </p:grpSp>
    </p:spTree>
    <p:extLst>
      <p:ext uri="{BB962C8B-B14F-4D97-AF65-F5344CB8AC3E}">
        <p14:creationId xmlns:p14="http://schemas.microsoft.com/office/powerpoint/2010/main" val="20273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21</a:t>
            </a:fld>
            <a:endParaRPr lang="en-US" dirty="0"/>
          </a:p>
        </p:txBody>
      </p:sp>
      <p:sp>
        <p:nvSpPr>
          <p:cNvPr id="8" name="Rounded Rectangle 7"/>
          <p:cNvSpPr/>
          <p:nvPr/>
        </p:nvSpPr>
        <p:spPr>
          <a:xfrm>
            <a:off x="1948935" y="100910"/>
            <a:ext cx="5298141"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মাদক দ্রব্য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grpSp>
        <p:nvGrpSpPr>
          <p:cNvPr id="16" name="Group 15"/>
          <p:cNvGrpSpPr/>
          <p:nvPr/>
        </p:nvGrpSpPr>
        <p:grpSpPr>
          <a:xfrm>
            <a:off x="721610" y="968888"/>
            <a:ext cx="3630500" cy="2205136"/>
            <a:chOff x="721610" y="716077"/>
            <a:chExt cx="3630500" cy="220513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64" y="716077"/>
              <a:ext cx="3594846" cy="2205136"/>
            </a:xfrm>
            <a:prstGeom prst="rect">
              <a:avLst/>
            </a:prstGeom>
          </p:spPr>
        </p:pic>
        <p:sp>
          <p:nvSpPr>
            <p:cNvPr id="9" name="Rounded Rectangle 8"/>
            <p:cNvSpPr/>
            <p:nvPr/>
          </p:nvSpPr>
          <p:spPr>
            <a:xfrm>
              <a:off x="721610" y="2486777"/>
              <a:ext cx="2170119"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আফিম বীজ </a:t>
              </a:r>
              <a:r>
                <a:rPr lang="bn-BD" sz="4400" dirty="0" smtClean="0">
                  <a:solidFill>
                    <a:srgbClr val="00B050"/>
                  </a:solidFill>
                </a:rPr>
                <a:t> </a:t>
              </a:r>
              <a:endParaRPr lang="en-US" sz="4400" dirty="0">
                <a:solidFill>
                  <a:srgbClr val="00B050"/>
                </a:solidFill>
              </a:endParaRPr>
            </a:p>
          </p:txBody>
        </p:sp>
      </p:grpSp>
      <p:grpSp>
        <p:nvGrpSpPr>
          <p:cNvPr id="15" name="Group 14"/>
          <p:cNvGrpSpPr/>
          <p:nvPr/>
        </p:nvGrpSpPr>
        <p:grpSpPr>
          <a:xfrm>
            <a:off x="4845423" y="808819"/>
            <a:ext cx="3680012" cy="2327161"/>
            <a:chOff x="4845423" y="716077"/>
            <a:chExt cx="3680012" cy="2327161"/>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423" y="716077"/>
              <a:ext cx="3680012" cy="2327161"/>
            </a:xfrm>
            <a:prstGeom prst="rect">
              <a:avLst/>
            </a:prstGeom>
          </p:spPr>
        </p:pic>
        <p:sp>
          <p:nvSpPr>
            <p:cNvPr id="10" name="Rounded Rectangle 9"/>
            <p:cNvSpPr/>
            <p:nvPr/>
          </p:nvSpPr>
          <p:spPr>
            <a:xfrm>
              <a:off x="4845423" y="2630392"/>
              <a:ext cx="2170119"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আফিম চারা  </a:t>
              </a:r>
              <a:r>
                <a:rPr lang="bn-BD" sz="4400" dirty="0" smtClean="0">
                  <a:solidFill>
                    <a:srgbClr val="00B050"/>
                  </a:solidFill>
                </a:rPr>
                <a:t> </a:t>
              </a:r>
              <a:endParaRPr lang="en-US" sz="4400" dirty="0">
                <a:solidFill>
                  <a:srgbClr val="00B050"/>
                </a:solidFill>
              </a:endParaRPr>
            </a:p>
          </p:txBody>
        </p:sp>
      </p:grpSp>
      <p:grpSp>
        <p:nvGrpSpPr>
          <p:cNvPr id="13" name="Group 12"/>
          <p:cNvGrpSpPr/>
          <p:nvPr/>
        </p:nvGrpSpPr>
        <p:grpSpPr>
          <a:xfrm>
            <a:off x="744170" y="3227295"/>
            <a:ext cx="3607940" cy="2511440"/>
            <a:chOff x="744170" y="3227295"/>
            <a:chExt cx="3607940" cy="251144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263" y="3227295"/>
              <a:ext cx="3594847" cy="2511440"/>
            </a:xfrm>
            <a:prstGeom prst="rect">
              <a:avLst/>
            </a:prstGeom>
          </p:spPr>
        </p:pic>
        <p:sp>
          <p:nvSpPr>
            <p:cNvPr id="11" name="Rounded Rectangle 10"/>
            <p:cNvSpPr/>
            <p:nvPr/>
          </p:nvSpPr>
          <p:spPr>
            <a:xfrm>
              <a:off x="744170" y="5325889"/>
              <a:ext cx="1810516"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ফেন্সিডিল </a:t>
              </a:r>
              <a:r>
                <a:rPr lang="bn-BD" sz="4400" dirty="0" smtClean="0">
                  <a:solidFill>
                    <a:srgbClr val="00B050"/>
                  </a:solidFill>
                </a:rPr>
                <a:t> </a:t>
              </a:r>
              <a:endParaRPr lang="en-US" sz="4400" dirty="0">
                <a:solidFill>
                  <a:srgbClr val="00B050"/>
                </a:solidFill>
              </a:endParaRPr>
            </a:p>
          </p:txBody>
        </p:sp>
      </p:grpSp>
      <p:grpSp>
        <p:nvGrpSpPr>
          <p:cNvPr id="14" name="Group 13"/>
          <p:cNvGrpSpPr/>
          <p:nvPr/>
        </p:nvGrpSpPr>
        <p:grpSpPr>
          <a:xfrm>
            <a:off x="4845423" y="3238512"/>
            <a:ext cx="3680012" cy="2534942"/>
            <a:chOff x="4845423" y="3238512"/>
            <a:chExt cx="3680012" cy="2534942"/>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5423" y="3238512"/>
              <a:ext cx="3680012" cy="2517582"/>
            </a:xfrm>
            <a:prstGeom prst="rect">
              <a:avLst/>
            </a:prstGeom>
          </p:spPr>
        </p:pic>
        <p:sp>
          <p:nvSpPr>
            <p:cNvPr id="12" name="Rounded Rectangle 11"/>
            <p:cNvSpPr/>
            <p:nvPr/>
          </p:nvSpPr>
          <p:spPr>
            <a:xfrm>
              <a:off x="4845423" y="5360608"/>
              <a:ext cx="1509893"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মরফিন  </a:t>
              </a:r>
              <a:r>
                <a:rPr lang="bn-BD" sz="4400" dirty="0" smtClean="0">
                  <a:solidFill>
                    <a:srgbClr val="00B050"/>
                  </a:solidFill>
                </a:rPr>
                <a:t> </a:t>
              </a:r>
              <a:endParaRPr lang="en-US" sz="4400" dirty="0">
                <a:solidFill>
                  <a:srgbClr val="00B050"/>
                </a:solidFill>
              </a:endParaRPr>
            </a:p>
          </p:txBody>
        </p:sp>
      </p:grpSp>
    </p:spTree>
    <p:extLst>
      <p:ext uri="{BB962C8B-B14F-4D97-AF65-F5344CB8AC3E}">
        <p14:creationId xmlns:p14="http://schemas.microsoft.com/office/powerpoint/2010/main" val="120574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22</a:t>
            </a:fld>
            <a:endParaRPr lang="en-US" dirty="0"/>
          </a:p>
        </p:txBody>
      </p:sp>
      <p:sp>
        <p:nvSpPr>
          <p:cNvPr id="9" name="Rounded Rectangle 8"/>
          <p:cNvSpPr/>
          <p:nvPr/>
        </p:nvSpPr>
        <p:spPr>
          <a:xfrm>
            <a:off x="1837802" y="368806"/>
            <a:ext cx="5298141"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মাদক দ্রব্য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grpSp>
        <p:nvGrpSpPr>
          <p:cNvPr id="15" name="Group 14"/>
          <p:cNvGrpSpPr/>
          <p:nvPr/>
        </p:nvGrpSpPr>
        <p:grpSpPr>
          <a:xfrm>
            <a:off x="968940" y="1176550"/>
            <a:ext cx="3221878" cy="1905000"/>
            <a:chOff x="954653" y="1348000"/>
            <a:chExt cx="3221878" cy="19050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653" y="1348000"/>
              <a:ext cx="3221878" cy="1905000"/>
            </a:xfrm>
            <a:prstGeom prst="rect">
              <a:avLst/>
            </a:prstGeom>
          </p:spPr>
        </p:pic>
        <p:sp>
          <p:nvSpPr>
            <p:cNvPr id="11" name="Rounded Rectangle 10"/>
            <p:cNvSpPr/>
            <p:nvPr/>
          </p:nvSpPr>
          <p:spPr>
            <a:xfrm>
              <a:off x="2692325" y="2805008"/>
              <a:ext cx="1484206"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আফিম </a:t>
              </a:r>
              <a:r>
                <a:rPr lang="bn-BD" sz="4400" dirty="0" smtClean="0">
                  <a:solidFill>
                    <a:srgbClr val="00B050"/>
                  </a:solidFill>
                </a:rPr>
                <a:t> </a:t>
              </a:r>
              <a:endParaRPr lang="en-US" sz="4400" dirty="0">
                <a:solidFill>
                  <a:srgbClr val="00B050"/>
                </a:solidFill>
              </a:endParaRPr>
            </a:p>
          </p:txBody>
        </p:sp>
      </p:grpSp>
      <p:grpSp>
        <p:nvGrpSpPr>
          <p:cNvPr id="6" name="Group 5"/>
          <p:cNvGrpSpPr/>
          <p:nvPr/>
        </p:nvGrpSpPr>
        <p:grpSpPr>
          <a:xfrm>
            <a:off x="4877981" y="1176550"/>
            <a:ext cx="3323043" cy="1905000"/>
            <a:chOff x="4863695" y="1348000"/>
            <a:chExt cx="2988314" cy="190500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734" y="1348000"/>
              <a:ext cx="2962275" cy="1905000"/>
            </a:xfrm>
            <a:prstGeom prst="rect">
              <a:avLst/>
            </a:prstGeom>
          </p:spPr>
        </p:pic>
        <p:sp>
          <p:nvSpPr>
            <p:cNvPr id="12" name="Rounded Rectangle 11"/>
            <p:cNvSpPr/>
            <p:nvPr/>
          </p:nvSpPr>
          <p:spPr>
            <a:xfrm>
              <a:off x="4863695" y="2805008"/>
              <a:ext cx="1579968"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হিরোইন  </a:t>
              </a:r>
              <a:r>
                <a:rPr lang="bn-BD" sz="4400" dirty="0" smtClean="0">
                  <a:solidFill>
                    <a:srgbClr val="00B050"/>
                  </a:solidFill>
                </a:rPr>
                <a:t> </a:t>
              </a:r>
              <a:endParaRPr lang="en-US" sz="4400" dirty="0">
                <a:solidFill>
                  <a:srgbClr val="00B050"/>
                </a:solidFill>
              </a:endParaRPr>
            </a:p>
          </p:txBody>
        </p:sp>
      </p:grpSp>
      <p:grpSp>
        <p:nvGrpSpPr>
          <p:cNvPr id="16" name="Group 15"/>
          <p:cNvGrpSpPr/>
          <p:nvPr/>
        </p:nvGrpSpPr>
        <p:grpSpPr>
          <a:xfrm>
            <a:off x="907774" y="3496193"/>
            <a:ext cx="3344210" cy="2070225"/>
            <a:chOff x="893487" y="3667643"/>
            <a:chExt cx="3344210" cy="2070225"/>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487" y="3667643"/>
              <a:ext cx="3344210" cy="2070225"/>
            </a:xfrm>
            <a:prstGeom prst="rect">
              <a:avLst/>
            </a:prstGeom>
          </p:spPr>
        </p:pic>
        <p:sp>
          <p:nvSpPr>
            <p:cNvPr id="13" name="Rounded Rectangle 12"/>
            <p:cNvSpPr/>
            <p:nvPr/>
          </p:nvSpPr>
          <p:spPr>
            <a:xfrm>
              <a:off x="1628775" y="5325022"/>
              <a:ext cx="2608922"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হিরোইন সেবন   </a:t>
              </a:r>
              <a:r>
                <a:rPr lang="bn-BD" sz="4400" dirty="0" smtClean="0">
                  <a:solidFill>
                    <a:srgbClr val="00B050"/>
                  </a:solidFill>
                </a:rPr>
                <a:t> </a:t>
              </a:r>
              <a:endParaRPr lang="en-US" sz="4400" dirty="0">
                <a:solidFill>
                  <a:srgbClr val="00B050"/>
                </a:solidFill>
              </a:endParaRPr>
            </a:p>
          </p:txBody>
        </p:sp>
      </p:grpSp>
      <p:grpSp>
        <p:nvGrpSpPr>
          <p:cNvPr id="5" name="Group 4"/>
          <p:cNvGrpSpPr/>
          <p:nvPr/>
        </p:nvGrpSpPr>
        <p:grpSpPr>
          <a:xfrm>
            <a:off x="4968049" y="3243330"/>
            <a:ext cx="3075813" cy="2547519"/>
            <a:chOff x="5605798" y="3428997"/>
            <a:chExt cx="2898246" cy="2547519"/>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798" y="3428997"/>
              <a:ext cx="1530145" cy="2547519"/>
            </a:xfrm>
            <a:prstGeom prst="rect">
              <a:avLst/>
            </a:prstGeom>
          </p:spPr>
        </p:pic>
        <p:sp>
          <p:nvSpPr>
            <p:cNvPr id="14" name="Rounded Rectangle 13"/>
            <p:cNvSpPr/>
            <p:nvPr/>
          </p:nvSpPr>
          <p:spPr>
            <a:xfrm>
              <a:off x="6495987" y="3524765"/>
              <a:ext cx="2008057" cy="4128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dirty="0" smtClean="0">
                  <a:solidFill>
                    <a:srgbClr val="00B050"/>
                  </a:solidFill>
                </a:rPr>
                <a:t>প্যাথেডিন </a:t>
              </a:r>
              <a:endParaRPr lang="en-US" sz="4400" dirty="0">
                <a:solidFill>
                  <a:srgbClr val="00B050"/>
                </a:solidFill>
              </a:endParaRPr>
            </a:p>
          </p:txBody>
        </p:sp>
      </p:grpSp>
    </p:spTree>
    <p:extLst>
      <p:ext uri="{BB962C8B-B14F-4D97-AF65-F5344CB8AC3E}">
        <p14:creationId xmlns:p14="http://schemas.microsoft.com/office/powerpoint/2010/main" val="38276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23</a:t>
            </a:fld>
            <a:endParaRPr lang="en-US" dirty="0"/>
          </a:p>
        </p:txBody>
      </p:sp>
      <p:sp>
        <p:nvSpPr>
          <p:cNvPr id="6" name="Rectangle 5"/>
          <p:cNvSpPr/>
          <p:nvPr/>
        </p:nvSpPr>
        <p:spPr>
          <a:xfrm>
            <a:off x="685800" y="1295400"/>
            <a:ext cx="7924800" cy="4247317"/>
          </a:xfrm>
          <a:prstGeom prst="rect">
            <a:avLst/>
          </a:prstGeom>
        </p:spPr>
        <p:txBody>
          <a:bodyPr wrap="square">
            <a:spAutoFit/>
          </a:bodyPr>
          <a:lstStyle/>
          <a:p>
            <a:pPr>
              <a:spcAft>
                <a:spcPts val="0"/>
              </a:spcAft>
            </a:pPr>
            <a:r>
              <a:rPr lang="bn-IN" b="1" dirty="0">
                <a:latin typeface="SolaimanLipi" panose="03000609000000000000" pitchFamily="65" charset="0"/>
              </a:rPr>
              <a:t>গাঁজা :</a:t>
            </a:r>
            <a:r>
              <a:rPr lang="bn-IN" dirty="0">
                <a:latin typeface="SolaimanLipi" panose="03000609000000000000" pitchFamily="65" charset="0"/>
              </a:rPr>
              <a:t> স্ত্রীপুষ্পকে ৪৮ ঘণ্টা রৌদ্রে শুকালে  ফুলগুলো জমাট বেধে যায়। এই জমাটফুলই গাঁজা নামে বিক্রয় হয়। সাধারণত কল্কিতে গাঁজা ভরে অগ্নিসংযোগ করে এর ধোঁয়া গ্রহণ করা হয়। এছাড়া সিগারেট বা বিড়ির মতো করে গাঁজা ভরে এর ধুমপান করা হয়।</a:t>
            </a:r>
            <a:br>
              <a:rPr lang="bn-IN" dirty="0">
                <a:latin typeface="SolaimanLipi" panose="03000609000000000000" pitchFamily="65" charset="0"/>
              </a:rPr>
            </a:br>
            <a:r>
              <a:rPr lang="bn-IN" dirty="0">
                <a:latin typeface="SolaimanLipi" panose="03000609000000000000" pitchFamily="65" charset="0"/>
              </a:rPr>
              <a:t/>
            </a:r>
            <a:br>
              <a:rPr lang="bn-IN" dirty="0">
                <a:latin typeface="SolaimanLipi" panose="03000609000000000000" pitchFamily="65" charset="0"/>
              </a:rPr>
            </a:br>
            <a:r>
              <a:rPr lang="bn-IN" b="1" dirty="0">
                <a:latin typeface="SolaimanLipi" panose="03000609000000000000" pitchFamily="65" charset="0"/>
              </a:rPr>
              <a:t>ভাং :</a:t>
            </a:r>
            <a:r>
              <a:rPr lang="bn-IN" dirty="0">
                <a:latin typeface="SolaimanLipi" panose="03000609000000000000" pitchFamily="65" charset="0"/>
              </a:rPr>
              <a:t> স্ত্রী উদ্ভিদের ভূ-উপরিস্থ অংশ শুকিয়ে বা কাঁচা অবস্থায় পিষে পানির সাথে মিশিয়ে সরবত বানিয়ে পান করা হয়। নেশাকারক উপাদান কম থাকে বলে গাঁজা অপেক্ষা ভাং কম দামে বিক্রয় হয়।</a:t>
            </a:r>
            <a:br>
              <a:rPr lang="bn-IN" dirty="0">
                <a:latin typeface="SolaimanLipi" panose="03000609000000000000" pitchFamily="65" charset="0"/>
              </a:rPr>
            </a:br>
            <a:r>
              <a:rPr lang="bn-IN" dirty="0">
                <a:latin typeface="SolaimanLipi" panose="03000609000000000000" pitchFamily="65" charset="0"/>
              </a:rPr>
              <a:t/>
            </a:r>
            <a:br>
              <a:rPr lang="bn-IN" dirty="0">
                <a:latin typeface="SolaimanLipi" panose="03000609000000000000" pitchFamily="65" charset="0"/>
              </a:rPr>
            </a:br>
            <a:r>
              <a:rPr lang="bn-IN" b="1" dirty="0">
                <a:latin typeface="SolaimanLipi" panose="03000609000000000000" pitchFamily="65" charset="0"/>
              </a:rPr>
              <a:t>চরস্ :</a:t>
            </a:r>
            <a:r>
              <a:rPr lang="bn-IN" dirty="0">
                <a:latin typeface="SolaimanLipi" panose="03000609000000000000" pitchFamily="65" charset="0"/>
              </a:rPr>
              <a:t> গাছের আঠা থেকে চরস তৈরি হয়ে থাকে। অনেক সময় গাঁজার ফুল শুকানোর সময় যে গুঁড়া উৎপন্ন হয়, তা আঠার সাথে যুক্ত করে চরস তৈরি হয়ে থাকে। অনেক সময় এই আঠা পাওয়ার জন্য গাঁজার গাছ কেটে দেওয়া হয়।</a:t>
            </a:r>
            <a:br>
              <a:rPr lang="bn-IN" dirty="0">
                <a:latin typeface="SolaimanLipi" panose="03000609000000000000" pitchFamily="65" charset="0"/>
              </a:rPr>
            </a:br>
            <a:r>
              <a:rPr lang="bn-IN" dirty="0">
                <a:latin typeface="SolaimanLipi" panose="03000609000000000000" pitchFamily="65" charset="0"/>
              </a:rPr>
              <a:t/>
            </a:r>
            <a:br>
              <a:rPr lang="bn-IN" dirty="0">
                <a:latin typeface="SolaimanLipi" panose="03000609000000000000" pitchFamily="65" charset="0"/>
              </a:rPr>
            </a:br>
            <a:r>
              <a:rPr lang="bn-IN" b="1" dirty="0">
                <a:latin typeface="SolaimanLipi" panose="03000609000000000000" pitchFamily="65" charset="0"/>
              </a:rPr>
              <a:t>সিদ্ধি :</a:t>
            </a:r>
            <a:r>
              <a:rPr lang="bn-IN" dirty="0">
                <a:latin typeface="SolaimanLipi" panose="03000609000000000000" pitchFamily="65" charset="0"/>
              </a:rPr>
              <a:t> গাঁজা গাছের পাতা শুকিয়ে সিদ্ধি তৈরি করা হয়। সিদ্ধি থেকে অন্যান্য উপাদান মিশিয়ে ঔষধ তৈরি করা হয়। এছাড়া সিদ্ধি মুখে পুরে চিবিয়ে নেশা করে অনেকে।</a:t>
            </a:r>
            <a:endParaRPr lang="bn-IN" dirty="0"/>
          </a:p>
          <a:p>
            <a:pPr>
              <a:spcAft>
                <a:spcPts val="0"/>
              </a:spcAft>
            </a:pPr>
            <a:r>
              <a:rPr lang="bn-IN" b="1" dirty="0">
                <a:latin typeface="SolaimanLipi" panose="03000609000000000000" pitchFamily="65" charset="0"/>
              </a:rPr>
              <a:t>হাসিস :</a:t>
            </a:r>
            <a:r>
              <a:rPr lang="bn-IN" dirty="0">
                <a:latin typeface="SolaimanLipi" panose="03000609000000000000" pitchFamily="65" charset="0"/>
              </a:rPr>
              <a:t> গাঁজার স্ত্রীপুষ্পের নির্যাস থেকে হাসিস তৈরি করা হয়। গাঁজা গাছ থেকে ঊৎপন্ন সকল নেশা দ্রব্যের মধ্যে হাসিসকে শ্রেষ্ঠ বিবেচনা করা হয়। </a:t>
            </a:r>
            <a:br>
              <a:rPr lang="bn-IN" dirty="0">
                <a:latin typeface="SolaimanLipi" panose="03000609000000000000" pitchFamily="65" charset="0"/>
              </a:rPr>
            </a:br>
            <a:r>
              <a:rPr lang="bn-IN" dirty="0">
                <a:latin typeface="SolaimanLipi" panose="03000609000000000000" pitchFamily="65" charset="0"/>
              </a:rPr>
              <a:t> </a:t>
            </a:r>
            <a:endParaRPr lang="bn-IN" dirty="0">
              <a:effectLst/>
            </a:endParaRPr>
          </a:p>
        </p:txBody>
      </p:sp>
    </p:spTree>
    <p:extLst>
      <p:ext uri="{BB962C8B-B14F-4D97-AF65-F5344CB8AC3E}">
        <p14:creationId xmlns:p14="http://schemas.microsoft.com/office/powerpoint/2010/main" val="385929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24</a:t>
            </a:fld>
            <a:endParaRPr lang="en-US" dirty="0"/>
          </a:p>
        </p:txBody>
      </p:sp>
      <p:pic>
        <p:nvPicPr>
          <p:cNvPr id="9" name="Picture 8"/>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72934" y="3632957"/>
            <a:ext cx="7751618" cy="1853184"/>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72934" y="1436223"/>
            <a:ext cx="7751618" cy="2127504"/>
          </a:xfrm>
          <a:prstGeom prst="rect">
            <a:avLst/>
          </a:prstGeom>
        </p:spPr>
      </p:pic>
      <p:sp>
        <p:nvSpPr>
          <p:cNvPr id="6" name="Rounded Rectangle 5"/>
          <p:cNvSpPr/>
          <p:nvPr/>
        </p:nvSpPr>
        <p:spPr>
          <a:xfrm>
            <a:off x="909955" y="579826"/>
            <a:ext cx="6929680"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মাদক দ্রব্যের পরিচয় দিয়ে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353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25</a:t>
            </a:fld>
            <a:endParaRPr lang="en-US" dirty="0"/>
          </a:p>
        </p:txBody>
      </p:sp>
      <p:grpSp>
        <p:nvGrpSpPr>
          <p:cNvPr id="4" name="Group 3"/>
          <p:cNvGrpSpPr/>
          <p:nvPr/>
        </p:nvGrpSpPr>
        <p:grpSpPr>
          <a:xfrm>
            <a:off x="814363" y="1294585"/>
            <a:ext cx="3471932" cy="2068581"/>
            <a:chOff x="1107584" y="51640"/>
            <a:chExt cx="4376164" cy="299417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84" y="51640"/>
              <a:ext cx="4376164" cy="2994177"/>
            </a:xfrm>
            <a:prstGeom prst="rect">
              <a:avLst/>
            </a:prstGeom>
          </p:spPr>
        </p:pic>
        <p:sp>
          <p:nvSpPr>
            <p:cNvPr id="6" name="Rectangle 5"/>
            <p:cNvSpPr/>
            <p:nvPr/>
          </p:nvSpPr>
          <p:spPr>
            <a:xfrm>
              <a:off x="4353065" y="2614412"/>
              <a:ext cx="804385" cy="3915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2681" y="1627180"/>
              <a:ext cx="1510731" cy="646330"/>
            </a:xfrm>
            <a:prstGeom prst="rect">
              <a:avLst/>
            </a:prstGeom>
            <a:noFill/>
          </p:spPr>
          <p:txBody>
            <a:bodyPr wrap="square" rtlCol="0">
              <a:spAutoFit/>
            </a:bodyPr>
            <a:lstStyle/>
            <a:p>
              <a:r>
                <a:rPr lang="bn-BD" sz="3600" dirty="0" smtClean="0">
                  <a:solidFill>
                    <a:schemeClr val="bg1"/>
                  </a:solidFill>
                  <a:latin typeface="NikoshBAN" panose="02000000000000000000" pitchFamily="2" charset="0"/>
                  <a:cs typeface="NikoshBAN" panose="02000000000000000000" pitchFamily="2" charset="0"/>
                </a:rPr>
                <a:t>চুরি</a:t>
              </a:r>
              <a:r>
                <a:rPr lang="bn-BD" sz="2400" dirty="0" smtClean="0">
                  <a:solidFill>
                    <a:schemeClr val="bg1"/>
                  </a:solidFill>
                  <a:latin typeface="NikoshBAN" panose="02000000000000000000" pitchFamily="2" charset="0"/>
                  <a:cs typeface="NikoshBAN" panose="02000000000000000000" pitchFamily="2" charset="0"/>
                </a:rPr>
                <a:t> </a:t>
              </a:r>
              <a:endParaRPr lang="en-US" dirty="0">
                <a:solidFill>
                  <a:schemeClr val="bg1"/>
                </a:solidFill>
              </a:endParaRPr>
            </a:p>
          </p:txBody>
        </p:sp>
      </p:grpSp>
      <p:grpSp>
        <p:nvGrpSpPr>
          <p:cNvPr id="8" name="Group 7"/>
          <p:cNvGrpSpPr/>
          <p:nvPr/>
        </p:nvGrpSpPr>
        <p:grpSpPr>
          <a:xfrm>
            <a:off x="4626515" y="1303596"/>
            <a:ext cx="3845131" cy="1939985"/>
            <a:chOff x="6425346" y="146674"/>
            <a:chExt cx="4341392" cy="3098803"/>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346" y="146674"/>
              <a:ext cx="4341392" cy="3098803"/>
            </a:xfrm>
            <a:prstGeom prst="rect">
              <a:avLst/>
            </a:prstGeom>
          </p:spPr>
        </p:pic>
        <p:sp>
          <p:nvSpPr>
            <p:cNvPr id="10" name="TextBox 9"/>
            <p:cNvSpPr txBox="1"/>
            <p:nvPr/>
          </p:nvSpPr>
          <p:spPr>
            <a:xfrm>
              <a:off x="7752975" y="1949121"/>
              <a:ext cx="2801208" cy="1130730"/>
            </a:xfrm>
            <a:prstGeom prst="rect">
              <a:avLst/>
            </a:prstGeom>
            <a:noFill/>
          </p:spPr>
          <p:txBody>
            <a:bodyPr wrap="square" rtlCol="0">
              <a:spAutoFit/>
            </a:bodyPr>
            <a:lstStyle/>
            <a:p>
              <a:r>
                <a:rPr lang="bn-BD" dirty="0" smtClean="0">
                  <a:solidFill>
                    <a:srgbClr val="00B050"/>
                  </a:solidFill>
                </a:rPr>
                <a:t> </a:t>
              </a:r>
              <a:r>
                <a:rPr lang="bn-BD" sz="4000" dirty="0" smtClean="0">
                  <a:solidFill>
                    <a:srgbClr val="00B0F0"/>
                  </a:solidFill>
                </a:rPr>
                <a:t>দারিদ্রতা</a:t>
              </a:r>
              <a:r>
                <a:rPr lang="en-US" dirty="0" smtClean="0">
                  <a:solidFill>
                    <a:srgbClr val="00B050"/>
                  </a:solidFill>
                </a:rPr>
                <a:t> </a:t>
              </a:r>
              <a:endParaRPr lang="en-US" dirty="0">
                <a:solidFill>
                  <a:srgbClr val="00B050"/>
                </a:solidFill>
              </a:endParaRPr>
            </a:p>
          </p:txBody>
        </p:sp>
      </p:grpSp>
      <p:grpSp>
        <p:nvGrpSpPr>
          <p:cNvPr id="11" name="Group 10"/>
          <p:cNvGrpSpPr/>
          <p:nvPr/>
        </p:nvGrpSpPr>
        <p:grpSpPr>
          <a:xfrm>
            <a:off x="4626515" y="3480239"/>
            <a:ext cx="3845131" cy="2431226"/>
            <a:chOff x="6207798" y="3688581"/>
            <a:chExt cx="4636395" cy="2916178"/>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798" y="3688581"/>
              <a:ext cx="4636395" cy="2916178"/>
            </a:xfrm>
            <a:prstGeom prst="rect">
              <a:avLst/>
            </a:prstGeom>
          </p:spPr>
        </p:pic>
        <p:sp>
          <p:nvSpPr>
            <p:cNvPr id="13" name="TextBox 12"/>
            <p:cNvSpPr txBox="1"/>
            <p:nvPr/>
          </p:nvSpPr>
          <p:spPr>
            <a:xfrm>
              <a:off x="6317228" y="5697882"/>
              <a:ext cx="1791841" cy="849087"/>
            </a:xfrm>
            <a:prstGeom prst="rect">
              <a:avLst/>
            </a:prstGeom>
            <a:noFill/>
          </p:spPr>
          <p:txBody>
            <a:bodyPr wrap="square" rtlCol="0">
              <a:spAutoFit/>
            </a:bodyPr>
            <a:lstStyle/>
            <a:p>
              <a:r>
                <a:rPr lang="bn-BD" sz="4000" dirty="0" smtClean="0">
                  <a:solidFill>
                    <a:srgbClr val="00B0F0"/>
                  </a:solidFill>
                  <a:latin typeface="NikoshBAN" panose="02000000000000000000" pitchFamily="2" charset="0"/>
                  <a:cs typeface="NikoshBAN" panose="02000000000000000000" pitchFamily="2" charset="0"/>
                </a:rPr>
                <a:t>শাস্তি</a:t>
              </a:r>
              <a:r>
                <a:rPr lang="bn-BD" sz="4000" dirty="0" smtClean="0">
                  <a:solidFill>
                    <a:srgbClr val="00B050"/>
                  </a:solidFill>
                </a:rPr>
                <a:t> </a:t>
              </a:r>
              <a:endParaRPr lang="en-US" sz="2400" dirty="0">
                <a:solidFill>
                  <a:srgbClr val="00B050"/>
                </a:solidFill>
              </a:endParaRPr>
            </a:p>
          </p:txBody>
        </p:sp>
      </p:grpSp>
      <p:grpSp>
        <p:nvGrpSpPr>
          <p:cNvPr id="14" name="Group 13"/>
          <p:cNvGrpSpPr/>
          <p:nvPr/>
        </p:nvGrpSpPr>
        <p:grpSpPr>
          <a:xfrm>
            <a:off x="793376" y="3440230"/>
            <a:ext cx="3506366" cy="2570853"/>
            <a:chOff x="1043193" y="3293686"/>
            <a:chExt cx="4224271" cy="3117636"/>
          </a:xfrm>
        </p:grpSpPr>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b="8839"/>
            <a:stretch/>
          </p:blipFill>
          <p:spPr>
            <a:xfrm>
              <a:off x="1043193" y="3293686"/>
              <a:ext cx="4224271" cy="2975025"/>
            </a:xfrm>
            <a:prstGeom prst="rect">
              <a:avLst/>
            </a:prstGeom>
          </p:spPr>
        </p:pic>
        <p:sp>
          <p:nvSpPr>
            <p:cNvPr id="16" name="TextBox 15"/>
            <p:cNvSpPr txBox="1"/>
            <p:nvPr/>
          </p:nvSpPr>
          <p:spPr>
            <a:xfrm>
              <a:off x="1546206" y="5702174"/>
              <a:ext cx="2287830" cy="709148"/>
            </a:xfrm>
            <a:prstGeom prst="rect">
              <a:avLst/>
            </a:prstGeom>
            <a:noFill/>
          </p:spPr>
          <p:txBody>
            <a:bodyPr wrap="square" rtlCol="0">
              <a:spAutoFit/>
            </a:bodyPr>
            <a:lstStyle/>
            <a:p>
              <a:r>
                <a:rPr lang="bn-BD" sz="3200" dirty="0" smtClean="0">
                  <a:solidFill>
                    <a:srgbClr val="00B050"/>
                  </a:solidFill>
                </a:rPr>
                <a:t> </a:t>
              </a:r>
              <a:r>
                <a:rPr lang="bn-BD" sz="3200" dirty="0" smtClean="0">
                  <a:solidFill>
                    <a:srgbClr val="00B0F0"/>
                  </a:solidFill>
                </a:rPr>
                <a:t>অপরাধি চক্র</a:t>
              </a:r>
              <a:endParaRPr lang="en-US" sz="3200" dirty="0">
                <a:solidFill>
                  <a:srgbClr val="00B0F0"/>
                </a:solidFill>
              </a:endParaRPr>
            </a:p>
          </p:txBody>
        </p:sp>
      </p:grpSp>
      <p:sp>
        <p:nvSpPr>
          <p:cNvPr id="17" name="Rounded Rectangle 16"/>
          <p:cNvSpPr/>
          <p:nvPr/>
        </p:nvSpPr>
        <p:spPr>
          <a:xfrm>
            <a:off x="793376" y="471007"/>
            <a:ext cx="7490012"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মাদকের ক্ষতিকর দিক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2595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26</a:t>
            </a:fld>
            <a:endParaRPr lang="en-US" dirty="0"/>
          </a:p>
        </p:txBody>
      </p:sp>
      <p:sp>
        <p:nvSpPr>
          <p:cNvPr id="4" name="Rounded Rectangle 3"/>
          <p:cNvSpPr/>
          <p:nvPr/>
        </p:nvSpPr>
        <p:spPr>
          <a:xfrm>
            <a:off x="774604" y="241406"/>
            <a:ext cx="7490012" cy="64596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BD" sz="6000" b="1" dirty="0" smtClean="0">
                <a:ln w="0"/>
                <a:solidFill>
                  <a:schemeClr val="tx1"/>
                </a:solidFill>
                <a:effectLst>
                  <a:glow rad="1016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মাদকের ক্ষতিকর দিক  </a:t>
            </a:r>
            <a:r>
              <a:rPr lang="bn-BD" b="1" spc="51"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b="1" spc="51"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930369" y="1208100"/>
            <a:ext cx="6384831" cy="830997"/>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এসো আমরা একটি ভিডিও দেখি</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0877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27</a:t>
            </a:fld>
            <a:endParaRPr lang="en-US" dirty="0"/>
          </a:p>
        </p:txBody>
      </p:sp>
      <p:sp>
        <p:nvSpPr>
          <p:cNvPr id="8" name="Rectangle 7"/>
          <p:cNvSpPr/>
          <p:nvPr/>
        </p:nvSpPr>
        <p:spPr>
          <a:xfrm>
            <a:off x="359035" y="4679577"/>
            <a:ext cx="8152953" cy="1385047"/>
          </a:xfrm>
          <a:prstGeom prst="rect">
            <a:avLst/>
          </a:prstGeom>
          <a:noFill/>
          <a:ln>
            <a:solidFill>
              <a:srgbClr val="00B050"/>
            </a:solidFill>
          </a:ln>
          <a:effectLst>
            <a:innerShdw blurRad="114300">
              <a:prstClr val="black"/>
            </a:innerShdw>
          </a:effectLst>
          <a:scene3d>
            <a:camera prst="orthographicFront">
              <a:rot lat="0" lon="0" rev="0"/>
            </a:camera>
            <a:lightRig rig="glow" dir="t">
              <a:rot lat="0" lon="0" rev="14100000"/>
            </a:lightRig>
          </a:scene3d>
          <a:sp3d prstMaterial="softEdge"/>
        </p:spPr>
        <p:style>
          <a:lnRef idx="1">
            <a:schemeClr val="accent4"/>
          </a:lnRef>
          <a:fillRef idx="2">
            <a:schemeClr val="accent4"/>
          </a:fillRef>
          <a:effectRef idx="1">
            <a:schemeClr val="accent4"/>
          </a:effectRef>
          <a:fontRef idx="minor">
            <a:schemeClr val="dk1"/>
          </a:fontRef>
        </p:style>
        <p:txBody>
          <a:bodyPr anchor="ctr"/>
          <a:lstStyle/>
          <a:p>
            <a:pPr marL="571500" indent="-571500" algn="just">
              <a:buFont typeface="Wingdings" pitchFamily="2" charset="2"/>
              <a:buChar char="v"/>
              <a:defRPr/>
            </a:pPr>
            <a:r>
              <a:rPr lang="bn-BD" sz="4000" b="1" dirty="0" smtClean="0">
                <a:solidFill>
                  <a:schemeClr val="tx1"/>
                </a:solidFill>
                <a:effectLst/>
              </a:rPr>
              <a:t>‘ধূমপান ও মাদক যুব সমাজ ধ্বং</a:t>
            </a:r>
            <a:r>
              <a:rPr lang="bn-IN" sz="4000" b="1" dirty="0" smtClean="0">
                <a:solidFill>
                  <a:schemeClr val="tx1"/>
                </a:solidFill>
                <a:effectLst/>
              </a:rPr>
              <a:t>সে</a:t>
            </a:r>
            <a:r>
              <a:rPr lang="bn-BD" sz="4000" b="1" dirty="0" smtClean="0">
                <a:solidFill>
                  <a:schemeClr val="tx1"/>
                </a:solidFill>
                <a:effectLst/>
              </a:rPr>
              <a:t>র প্রধান হাতিয়ার’</a:t>
            </a:r>
            <a:r>
              <a:rPr lang="bn-IN" sz="4000" b="1" dirty="0" smtClean="0">
                <a:solidFill>
                  <a:schemeClr val="tx1"/>
                </a:solidFill>
                <a:effectLst/>
              </a:rPr>
              <a:t>-</a:t>
            </a:r>
            <a:r>
              <a:rPr lang="bn-BD" sz="4000" b="1" dirty="0" smtClean="0">
                <a:solidFill>
                  <a:schemeClr val="tx1"/>
                </a:solidFill>
                <a:effectLst/>
              </a:rPr>
              <a:t>তোমার উত্তরের পক্ষে যুক্তি দাও।   </a:t>
            </a:r>
            <a:endParaRPr lang="en-US" sz="4000" b="1" dirty="0" smtClean="0">
              <a:solidFill>
                <a:schemeClr val="tx1"/>
              </a:solidFill>
              <a:effectLst/>
            </a:endParaRPr>
          </a:p>
        </p:txBody>
      </p:sp>
      <p:sp>
        <p:nvSpPr>
          <p:cNvPr id="9" name="Rectangle 8"/>
          <p:cNvSpPr/>
          <p:nvPr/>
        </p:nvSpPr>
        <p:spPr>
          <a:xfrm>
            <a:off x="1244185" y="366028"/>
            <a:ext cx="6582004" cy="609600"/>
          </a:xfrm>
          <a:prstGeom prst="rect">
            <a:avLst/>
          </a:prstGeom>
          <a:no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r>
              <a:rPr lang="bn-BD" sz="4400" b="1" dirty="0">
                <a:solidFill>
                  <a:schemeClr val="tx1"/>
                </a:solidFill>
              </a:rPr>
              <a:t>প্রতিটি </a:t>
            </a:r>
            <a:r>
              <a:rPr lang="bn-BD" sz="4400" b="1" dirty="0" smtClean="0">
                <a:solidFill>
                  <a:schemeClr val="tx1"/>
                </a:solidFill>
              </a:rPr>
              <a:t>দলে </a:t>
            </a:r>
            <a:r>
              <a:rPr lang="en-US" sz="4400" b="1" dirty="0" err="1" smtClean="0">
                <a:solidFill>
                  <a:schemeClr val="tx1"/>
                </a:solidFill>
              </a:rPr>
              <a:t>যেকো</a:t>
            </a:r>
            <a:r>
              <a:rPr lang="bn-IN" sz="4400" b="1" dirty="0" smtClean="0">
                <a:solidFill>
                  <a:schemeClr val="tx1"/>
                </a:solidFill>
              </a:rPr>
              <a:t>নো</a:t>
            </a:r>
            <a:r>
              <a:rPr lang="en-US" sz="4400" b="1" dirty="0" smtClean="0">
                <a:solidFill>
                  <a:schemeClr val="tx1"/>
                </a:solidFill>
              </a:rPr>
              <a:t> </a:t>
            </a:r>
            <a:r>
              <a:rPr lang="en-US" sz="4400" b="1" dirty="0" err="1" smtClean="0">
                <a:solidFill>
                  <a:schemeClr val="tx1"/>
                </a:solidFill>
              </a:rPr>
              <a:t>একজন</a:t>
            </a:r>
            <a:r>
              <a:rPr lang="en-US" sz="4400" b="1" dirty="0" smtClean="0">
                <a:solidFill>
                  <a:schemeClr val="tx1"/>
                </a:solidFill>
              </a:rPr>
              <a:t> </a:t>
            </a:r>
            <a:r>
              <a:rPr lang="bn-IN" sz="4400" b="1" dirty="0" smtClean="0">
                <a:solidFill>
                  <a:schemeClr val="tx1"/>
                </a:solidFill>
              </a:rPr>
              <a:t>লি</a:t>
            </a:r>
            <a:r>
              <a:rPr lang="bn-BD" sz="4400" b="1" dirty="0" smtClean="0">
                <a:solidFill>
                  <a:schemeClr val="tx1"/>
                </a:solidFill>
              </a:rPr>
              <a:t>খবে </a:t>
            </a:r>
            <a:endParaRPr lang="en-US" sz="4400" b="1" dirty="0">
              <a:solidFill>
                <a:schemeClr val="tx1"/>
              </a:solidFill>
            </a:endParaRPr>
          </a:p>
        </p:txBody>
      </p:sp>
      <p:sp>
        <p:nvSpPr>
          <p:cNvPr id="10" name="Rounded Rectangle 9"/>
          <p:cNvSpPr/>
          <p:nvPr/>
        </p:nvSpPr>
        <p:spPr>
          <a:xfrm>
            <a:off x="6942360" y="1646432"/>
            <a:ext cx="2125246" cy="794110"/>
          </a:xfrm>
          <a:prstGeom prst="roundRect">
            <a:avLst/>
          </a:prstGeom>
          <a:noFill/>
          <a:ln>
            <a:solidFill>
              <a:schemeClr val="accent1"/>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bn-BD" sz="4400" dirty="0" smtClean="0">
                <a:solidFill>
                  <a:schemeClr val="tx1"/>
                </a:solidFill>
              </a:rPr>
              <a:t>দলীয় কাজ </a:t>
            </a:r>
            <a:endParaRPr lang="en-US" sz="4400" dirty="0">
              <a:solidFill>
                <a:schemeClr val="tx1"/>
              </a:solidFill>
            </a:endParaRPr>
          </a:p>
        </p:txBody>
      </p:sp>
      <p:sp>
        <p:nvSpPr>
          <p:cNvPr id="11" name="24-Point Star 10"/>
          <p:cNvSpPr/>
          <p:nvPr/>
        </p:nvSpPr>
        <p:spPr>
          <a:xfrm>
            <a:off x="7113493" y="2945175"/>
            <a:ext cx="1815353" cy="1378857"/>
          </a:xfrm>
          <a:prstGeom prst="star24">
            <a:avLst/>
          </a:prstGeom>
          <a:solidFill>
            <a:schemeClr val="accent6">
              <a:lumMod val="40000"/>
              <a:lumOff val="60000"/>
            </a:schemeClr>
          </a:solidFill>
          <a:ln w="57150">
            <a:solidFill>
              <a:srgbClr val="00B0F0"/>
            </a:solid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rPr>
              <a:t>৭+৫ মিনিট </a:t>
            </a:r>
            <a:endParaRPr lang="en-US" sz="3200" dirty="0">
              <a:solidFill>
                <a:schemeClr val="tx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79" y="1646432"/>
            <a:ext cx="3333750" cy="22574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114" y="1648895"/>
            <a:ext cx="3343961" cy="2240454"/>
          </a:xfrm>
          <a:prstGeom prst="rect">
            <a:avLst/>
          </a:prstGeom>
        </p:spPr>
      </p:pic>
    </p:spTree>
    <p:extLst>
      <p:ext uri="{BB962C8B-B14F-4D97-AF65-F5344CB8AC3E}">
        <p14:creationId xmlns:p14="http://schemas.microsoft.com/office/powerpoint/2010/main" val="26464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5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28</a:t>
            </a:fld>
            <a:endParaRPr lang="en-US" dirty="0"/>
          </a:p>
        </p:txBody>
      </p:sp>
      <p:sp>
        <p:nvSpPr>
          <p:cNvPr id="6" name="Rectangle 5"/>
          <p:cNvSpPr/>
          <p:nvPr/>
        </p:nvSpPr>
        <p:spPr>
          <a:xfrm>
            <a:off x="40087" y="3416500"/>
            <a:ext cx="8903888" cy="60960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Wingdings" pitchFamily="2" charset="2"/>
              <a:buChar char="v"/>
              <a:defRPr/>
            </a:pPr>
            <a:r>
              <a:rPr lang="bn-BD" sz="3200" dirty="0" smtClean="0">
                <a:solidFill>
                  <a:schemeClr val="tx1"/>
                </a:solidFill>
              </a:rPr>
              <a:t>‘মুখে দুর্গন্ধ নিয়ে কেউ যেন মসজিদে না যায়’- এটি কার উক্তি?</a:t>
            </a:r>
            <a:endParaRPr lang="bn-BD" sz="3200" dirty="0">
              <a:solidFill>
                <a:schemeClr val="tx1"/>
              </a:solidFill>
            </a:endParaRPr>
          </a:p>
        </p:txBody>
      </p:sp>
      <p:sp>
        <p:nvSpPr>
          <p:cNvPr id="7" name="Rounded Rectangle 6"/>
          <p:cNvSpPr/>
          <p:nvPr/>
        </p:nvSpPr>
        <p:spPr>
          <a:xfrm>
            <a:off x="1770939" y="85772"/>
            <a:ext cx="4000500"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BD" sz="4400" dirty="0" smtClean="0">
                <a:solidFill>
                  <a:schemeClr val="tx1"/>
                </a:solidFill>
              </a:rPr>
              <a:t>সঠিক উত্তরে ক্লিক কর</a:t>
            </a:r>
            <a:endParaRPr lang="en-US" sz="4400" dirty="0">
              <a:solidFill>
                <a:schemeClr val="tx1"/>
              </a:solidFill>
            </a:endParaRPr>
          </a:p>
        </p:txBody>
      </p:sp>
      <p:sp>
        <p:nvSpPr>
          <p:cNvPr id="8" name="Rounded Rectangle 7"/>
          <p:cNvSpPr/>
          <p:nvPr/>
        </p:nvSpPr>
        <p:spPr>
          <a:xfrm>
            <a:off x="4996360" y="1976837"/>
            <a:ext cx="2547440" cy="5937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400" dirty="0">
                <a:solidFill>
                  <a:schemeClr val="tx1"/>
                </a:solidFill>
              </a:rPr>
              <a:t>খ</a:t>
            </a:r>
            <a:r>
              <a:rPr lang="bn-BD" sz="4400" dirty="0" smtClean="0">
                <a:solidFill>
                  <a:schemeClr val="tx1"/>
                </a:solidFill>
              </a:rPr>
              <a:t>। এইডস</a:t>
            </a:r>
            <a:endParaRPr lang="bn-BD" sz="4400" dirty="0">
              <a:solidFill>
                <a:schemeClr val="tx1"/>
              </a:solidFill>
            </a:endParaRPr>
          </a:p>
        </p:txBody>
      </p:sp>
      <p:sp>
        <p:nvSpPr>
          <p:cNvPr id="9" name="Rounded Rectangle 8"/>
          <p:cNvSpPr/>
          <p:nvPr/>
        </p:nvSpPr>
        <p:spPr>
          <a:xfrm>
            <a:off x="4447813" y="5069766"/>
            <a:ext cx="3424599" cy="8500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200" dirty="0" smtClean="0">
                <a:solidFill>
                  <a:schemeClr val="tx1"/>
                </a:solidFill>
              </a:rPr>
              <a:t>ঘ।</a:t>
            </a:r>
            <a:r>
              <a:rPr lang="bn-IN" sz="3200" dirty="0" smtClean="0">
                <a:solidFill>
                  <a:schemeClr val="tx1"/>
                </a:solidFill>
              </a:rPr>
              <a:t> </a:t>
            </a:r>
            <a:r>
              <a:rPr lang="bn-BD" sz="3200" dirty="0" smtClean="0">
                <a:solidFill>
                  <a:schemeClr val="tx1"/>
                </a:solidFill>
              </a:rPr>
              <a:t>আবু বকর (রা) এর</a:t>
            </a:r>
            <a:endParaRPr lang="bn-BD" sz="3200" dirty="0">
              <a:solidFill>
                <a:schemeClr val="tx1"/>
              </a:solidFill>
            </a:endParaRPr>
          </a:p>
        </p:txBody>
      </p:sp>
      <p:sp>
        <p:nvSpPr>
          <p:cNvPr id="10" name="Rounded Rectangle 9"/>
          <p:cNvSpPr/>
          <p:nvPr/>
        </p:nvSpPr>
        <p:spPr>
          <a:xfrm>
            <a:off x="40088" y="2701546"/>
            <a:ext cx="2729615" cy="584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800" dirty="0">
                <a:solidFill>
                  <a:schemeClr val="tx1"/>
                </a:solidFill>
              </a:rPr>
              <a:t> গ</a:t>
            </a:r>
            <a:r>
              <a:rPr lang="bn-BD" sz="4800" dirty="0" smtClean="0">
                <a:solidFill>
                  <a:schemeClr val="tx1"/>
                </a:solidFill>
              </a:rPr>
              <a:t>।</a:t>
            </a:r>
            <a:r>
              <a:rPr lang="bn-BD" sz="4800" dirty="0">
                <a:solidFill>
                  <a:schemeClr val="tx1"/>
                </a:solidFill>
              </a:rPr>
              <a:t> </a:t>
            </a:r>
            <a:r>
              <a:rPr lang="bn-BD" sz="4800" dirty="0" smtClean="0">
                <a:solidFill>
                  <a:schemeClr val="tx1"/>
                </a:solidFill>
              </a:rPr>
              <a:t>ডায়রিয়া</a:t>
            </a:r>
            <a:endParaRPr lang="bn-BD" sz="2800" dirty="0">
              <a:solidFill>
                <a:schemeClr val="tx1"/>
              </a:solidFill>
            </a:endParaRPr>
          </a:p>
        </p:txBody>
      </p:sp>
      <p:sp>
        <p:nvSpPr>
          <p:cNvPr id="11" name="Rounded Rectangle 10"/>
          <p:cNvSpPr/>
          <p:nvPr/>
        </p:nvSpPr>
        <p:spPr>
          <a:xfrm>
            <a:off x="40089" y="2041995"/>
            <a:ext cx="2617386" cy="5759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800" dirty="0">
                <a:solidFill>
                  <a:schemeClr val="tx1"/>
                </a:solidFill>
              </a:rPr>
              <a:t>ক</a:t>
            </a:r>
            <a:r>
              <a:rPr lang="bn-BD" sz="4800" dirty="0" smtClean="0">
                <a:solidFill>
                  <a:schemeClr val="tx1"/>
                </a:solidFill>
              </a:rPr>
              <a:t>। আমাশয় </a:t>
            </a:r>
            <a:endParaRPr lang="bn-BD" sz="4800" dirty="0">
              <a:solidFill>
                <a:schemeClr val="tx1"/>
              </a:solidFill>
            </a:endParaRPr>
          </a:p>
        </p:txBody>
      </p:sp>
      <p:sp>
        <p:nvSpPr>
          <p:cNvPr id="12" name="Rounded Rectangle 11"/>
          <p:cNvSpPr/>
          <p:nvPr/>
        </p:nvSpPr>
        <p:spPr>
          <a:xfrm>
            <a:off x="57148" y="4223150"/>
            <a:ext cx="4409080"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dirty="0">
                <a:solidFill>
                  <a:schemeClr val="tx1"/>
                </a:solidFill>
              </a:rPr>
              <a:t> </a:t>
            </a:r>
            <a:r>
              <a:rPr lang="bn-BD" sz="4000" dirty="0">
                <a:solidFill>
                  <a:schemeClr val="tx1"/>
                </a:solidFill>
              </a:rPr>
              <a:t>ক</a:t>
            </a:r>
            <a:r>
              <a:rPr lang="bn-BD" sz="4000" dirty="0" smtClean="0">
                <a:solidFill>
                  <a:schemeClr val="tx1"/>
                </a:solidFill>
              </a:rPr>
              <a:t>। আল্লাহর </a:t>
            </a:r>
            <a:endParaRPr lang="bn-BD" sz="2400" dirty="0">
              <a:solidFill>
                <a:schemeClr val="tx1"/>
              </a:solidFill>
            </a:endParaRPr>
          </a:p>
        </p:txBody>
      </p:sp>
      <p:sp>
        <p:nvSpPr>
          <p:cNvPr id="13" name="Rounded Rectangle 12"/>
          <p:cNvSpPr/>
          <p:nvPr/>
        </p:nvSpPr>
        <p:spPr>
          <a:xfrm>
            <a:off x="4994085" y="2671264"/>
            <a:ext cx="2387790" cy="5481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400" dirty="0">
                <a:solidFill>
                  <a:schemeClr val="tx1"/>
                </a:solidFill>
              </a:rPr>
              <a:t>ঘ</a:t>
            </a:r>
            <a:r>
              <a:rPr lang="bn-BD" sz="4400" dirty="0" smtClean="0">
                <a:solidFill>
                  <a:schemeClr val="tx1"/>
                </a:solidFill>
              </a:rPr>
              <a:t>। হৃদরোগ </a:t>
            </a:r>
            <a:endParaRPr lang="bn-BD" sz="4400" dirty="0">
              <a:solidFill>
                <a:schemeClr val="tx1"/>
              </a:solidFill>
            </a:endParaRPr>
          </a:p>
        </p:txBody>
      </p:sp>
      <p:sp>
        <p:nvSpPr>
          <p:cNvPr id="14" name="Rounded Rectangle 13"/>
          <p:cNvSpPr/>
          <p:nvPr/>
        </p:nvSpPr>
        <p:spPr>
          <a:xfrm>
            <a:off x="40088" y="5112628"/>
            <a:ext cx="4409080"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600" dirty="0" smtClean="0">
                <a:solidFill>
                  <a:schemeClr val="tx1"/>
                </a:solidFill>
              </a:rPr>
              <a:t> </a:t>
            </a:r>
            <a:r>
              <a:rPr lang="bn-BD" sz="3600" dirty="0">
                <a:solidFill>
                  <a:schemeClr val="tx1"/>
                </a:solidFill>
              </a:rPr>
              <a:t>গ</a:t>
            </a:r>
            <a:r>
              <a:rPr lang="bn-BD" sz="3600" dirty="0" smtClean="0">
                <a:solidFill>
                  <a:schemeClr val="tx1"/>
                </a:solidFill>
              </a:rPr>
              <a:t>। মহানবী (স.) এর </a:t>
            </a:r>
            <a:endParaRPr lang="bn-BD" sz="3600" dirty="0">
              <a:solidFill>
                <a:schemeClr val="tx1"/>
              </a:solidFill>
            </a:endParaRPr>
          </a:p>
        </p:txBody>
      </p:sp>
      <p:sp>
        <p:nvSpPr>
          <p:cNvPr id="15" name="Rectangle 14"/>
          <p:cNvSpPr/>
          <p:nvPr/>
        </p:nvSpPr>
        <p:spPr>
          <a:xfrm>
            <a:off x="66675" y="1162050"/>
            <a:ext cx="8305800" cy="769441"/>
          </a:xfrm>
          <a:prstGeom prst="rect">
            <a:avLst/>
          </a:prstGeom>
          <a:noFill/>
          <a:ln>
            <a:noFill/>
          </a:ln>
        </p:spPr>
        <p:txBody>
          <a:bodyPr wrap="square">
            <a:spAutoFit/>
          </a:bodyPr>
          <a:lstStyle/>
          <a:p>
            <a:pPr marL="571500" indent="-571500">
              <a:buFont typeface="Wingdings" pitchFamily="2" charset="2"/>
              <a:buChar char="v"/>
            </a:pPr>
            <a:r>
              <a:rPr lang="en-US" sz="4400" dirty="0" err="1" smtClean="0">
                <a:latin typeface="NikoshBAN" panose="02000000000000000000" pitchFamily="2" charset="0"/>
                <a:cs typeface="NikoshBAN" panose="02000000000000000000" pitchFamily="2" charset="0"/>
              </a:rPr>
              <a:t>নিচের</a:t>
            </a:r>
            <a:r>
              <a:rPr lang="en-US"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কোনটি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ধূমপান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জনিত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রোগ</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16" name="Rounded Rectangle 15"/>
          <p:cNvSpPr/>
          <p:nvPr/>
        </p:nvSpPr>
        <p:spPr>
          <a:xfrm>
            <a:off x="4511353" y="4268121"/>
            <a:ext cx="3173105"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600" dirty="0">
                <a:solidFill>
                  <a:schemeClr val="tx1"/>
                </a:solidFill>
              </a:rPr>
              <a:t>খ</a:t>
            </a:r>
            <a:r>
              <a:rPr lang="bn-BD" sz="3600" dirty="0" smtClean="0">
                <a:solidFill>
                  <a:schemeClr val="tx1"/>
                </a:solidFill>
              </a:rPr>
              <a:t>। আলী (রা) এর</a:t>
            </a:r>
            <a:endParaRPr lang="bn-BD" sz="3600" dirty="0">
              <a:solidFill>
                <a:schemeClr val="tx1"/>
              </a:solidFill>
            </a:endParaRP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4185" t="13017" r="4521" b="36654"/>
          <a:stretch/>
        </p:blipFill>
        <p:spPr>
          <a:xfrm>
            <a:off x="1695450" y="0"/>
            <a:ext cx="4696750" cy="814164"/>
          </a:xfrm>
          <a:prstGeom prst="rect">
            <a:avLst/>
          </a:prstGeom>
          <a:ln>
            <a:noFill/>
          </a:ln>
          <a:effectLst>
            <a:glow rad="101600">
              <a:schemeClr val="accent4">
                <a:satMod val="175000"/>
                <a:alpha val="40000"/>
              </a:schemeClr>
            </a:glow>
            <a:softEdge rad="112500"/>
          </a:effectLst>
        </p:spPr>
      </p:pic>
      <p:pic>
        <p:nvPicPr>
          <p:cNvPr id="18" name="Picture 17">
            <a:hlinkClick r:id="" action="ppaction://noaction" highlightClick="1"/>
          </p:cNvPr>
          <p:cNvPicPr>
            <a:picLocks noChangeAspect="1"/>
          </p:cNvPicPr>
          <p:nvPr/>
        </p:nvPicPr>
        <p:blipFill rotWithShape="1">
          <a:blip r:embed="rId5">
            <a:extLst>
              <a:ext uri="{28A0092B-C50C-407E-A947-70E740481C1C}">
                <a14:useLocalDpi xmlns:a14="http://schemas.microsoft.com/office/drawing/2010/main" val="0"/>
              </a:ext>
            </a:extLst>
          </a:blip>
          <a:srcRect t="9017" b="25881"/>
          <a:stretch/>
        </p:blipFill>
        <p:spPr>
          <a:xfrm>
            <a:off x="1371600" y="-30480"/>
            <a:ext cx="5693194" cy="833438"/>
          </a:xfrm>
          <a:prstGeom prst="rect">
            <a:avLst/>
          </a:prstGeom>
          <a:effectLst>
            <a:glow rad="101600">
              <a:schemeClr val="accent4">
                <a:satMod val="175000"/>
                <a:alpha val="40000"/>
              </a:schemeClr>
            </a:glow>
          </a:effectLst>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13779"/>
          <a:stretch/>
        </p:blipFill>
        <p:spPr>
          <a:xfrm>
            <a:off x="7543800" y="1828800"/>
            <a:ext cx="1400175" cy="1419833"/>
          </a:xfrm>
          <a:prstGeom prst="rect">
            <a:avLst/>
          </a:prstGeom>
        </p:spPr>
      </p:pic>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12735"/>
          <a:stretch/>
        </p:blipFill>
        <p:spPr>
          <a:xfrm>
            <a:off x="7543800" y="4343400"/>
            <a:ext cx="1417117" cy="1419833"/>
          </a:xfrm>
          <a:prstGeom prst="rect">
            <a:avLst/>
          </a:prstGeom>
        </p:spPr>
      </p:pic>
    </p:spTree>
    <p:extLst>
      <p:ext uri="{BB962C8B-B14F-4D97-AF65-F5344CB8AC3E}">
        <p14:creationId xmlns:p14="http://schemas.microsoft.com/office/powerpoint/2010/main" val="320110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3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1000"/>
                                        <p:tgtEl>
                                          <p:spTgt spid="1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par>
                                <p:cTn id="63" presetID="10" presetClass="exit" presetSubtype="0" fill="hold" grpId="2" nodeType="withEffect">
                                  <p:stCondLst>
                                    <p:cond delay="0"/>
                                  </p:stCondLst>
                                  <p:childTnLst>
                                    <p:animEffect transition="out" filter="fade">
                                      <p:cBhvr>
                                        <p:cTn id="64" dur="500"/>
                                        <p:tgtEl>
                                          <p:spTgt spid="7"/>
                                        </p:tgtEl>
                                      </p:cBhvr>
                                    </p:animEffect>
                                    <p:set>
                                      <p:cBhvr>
                                        <p:cTn id="6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11"/>
                    </p:tgtEl>
                  </p:cond>
                </p:stCondLst>
                <p:endSync evt="end" delay="0">
                  <p:rtn val="all"/>
                </p:endSync>
                <p:childTnLst>
                  <p:par>
                    <p:cTn id="67" fill="hold">
                      <p:stCondLst>
                        <p:cond delay="0"/>
                      </p:stCondLst>
                      <p:childTnLst>
                        <p:par>
                          <p:cTn id="68" fill="hold">
                            <p:stCondLst>
                              <p:cond delay="0"/>
                            </p:stCondLst>
                            <p:childTnLst>
                              <p:par>
                                <p:cTn id="69" presetID="22" presetClass="entr" presetSubtype="8" fill="remove"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2000"/>
                                        <p:tgtEl>
                                          <p:spTgt spid="17"/>
                                        </p:tgtEl>
                                      </p:cBhvr>
                                    </p:animEffect>
                                  </p:childTnLst>
                                </p:cTn>
                              </p:par>
                            </p:childTnLst>
                          </p:cTn>
                        </p:par>
                      </p:childTnLst>
                    </p:cTn>
                  </p:par>
                </p:childTnLst>
              </p:cTn>
              <p:nextCondLst>
                <p:cond evt="onClick" delay="0">
                  <p:tgtEl>
                    <p:spTgt spid="11"/>
                  </p:tgtEl>
                </p:cond>
              </p:nextCondLst>
            </p:seq>
            <p:seq concurrent="1" nextAc="seek">
              <p:cTn id="72" restart="whenNotActive" fill="hold" evtFilter="cancelBubble" nodeType="interactiveSeq">
                <p:stCondLst>
                  <p:cond evt="onClick" delay="0">
                    <p:tgtEl>
                      <p:spTgt spid="8"/>
                    </p:tgtEl>
                  </p:cond>
                </p:stCondLst>
                <p:endSync evt="end" delay="0">
                  <p:rtn val="all"/>
                </p:endSync>
                <p:childTnLst>
                  <p:par>
                    <p:cTn id="73" fill="hold">
                      <p:stCondLst>
                        <p:cond delay="0"/>
                      </p:stCondLst>
                      <p:childTnLst>
                        <p:par>
                          <p:cTn id="74" fill="hold">
                            <p:stCondLst>
                              <p:cond delay="0"/>
                            </p:stCondLst>
                            <p:childTnLst>
                              <p:par>
                                <p:cTn id="75" presetID="22" presetClass="entr" presetSubtype="8" fill="remove"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2000"/>
                                        <p:tgtEl>
                                          <p:spTgt spid="17"/>
                                        </p:tgtEl>
                                      </p:cBhvr>
                                    </p:animEffec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10"/>
                    </p:tgtEl>
                  </p:cond>
                </p:stCondLst>
                <p:endSync evt="end" delay="0">
                  <p:rtn val="all"/>
                </p:endSync>
                <p:childTnLst>
                  <p:par>
                    <p:cTn id="79" fill="hold">
                      <p:stCondLst>
                        <p:cond delay="0"/>
                      </p:stCondLst>
                      <p:childTnLst>
                        <p:par>
                          <p:cTn id="80" fill="hold">
                            <p:stCondLst>
                              <p:cond delay="0"/>
                            </p:stCondLst>
                            <p:childTnLst>
                              <p:par>
                                <p:cTn id="81" presetID="22" presetClass="entr" presetSubtype="8" fill="remove"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2000"/>
                                        <p:tgtEl>
                                          <p:spTgt spid="17"/>
                                        </p:tgtEl>
                                      </p:cBhvr>
                                    </p:animEffect>
                                  </p:childTnLst>
                                </p:cTn>
                              </p:par>
                            </p:childTnLst>
                          </p:cTn>
                        </p:par>
                      </p:childTnLst>
                    </p:cTn>
                  </p:par>
                </p:childTnLst>
              </p:cTn>
              <p:nextCondLst>
                <p:cond evt="onClick" delay="0">
                  <p:tgtEl>
                    <p:spTgt spid="10"/>
                  </p:tgtEl>
                </p:cond>
              </p:nextCondLst>
            </p:seq>
            <p:seq concurrent="1" nextAc="seek">
              <p:cTn id="84" restart="whenNotActive" fill="hold" evtFilter="cancelBubble" nodeType="interactiveSeq">
                <p:stCondLst>
                  <p:cond evt="onClick" delay="0">
                    <p:tgtEl>
                      <p:spTgt spid="12"/>
                    </p:tgtEl>
                  </p:cond>
                </p:stCondLst>
                <p:endSync evt="end" delay="0">
                  <p:rtn val="all"/>
                </p:endSync>
                <p:childTnLst>
                  <p:par>
                    <p:cTn id="85" fill="hold">
                      <p:stCondLst>
                        <p:cond delay="0"/>
                      </p:stCondLst>
                      <p:childTnLst>
                        <p:par>
                          <p:cTn id="86" fill="hold">
                            <p:stCondLst>
                              <p:cond delay="0"/>
                            </p:stCondLst>
                            <p:childTnLst>
                              <p:par>
                                <p:cTn id="87" presetID="22" presetClass="entr" presetSubtype="8" fill="remove"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left)">
                                      <p:cBhvr>
                                        <p:cTn id="89" dur="2000"/>
                                        <p:tgtEl>
                                          <p:spTgt spid="17"/>
                                        </p:tgtEl>
                                      </p:cBhvr>
                                    </p:animEffect>
                                  </p:childTnLst>
                                </p:cTn>
                              </p:par>
                            </p:childTnLst>
                          </p:cTn>
                        </p:par>
                      </p:childTnLst>
                    </p:cTn>
                  </p:par>
                </p:childTnLst>
              </p:cTn>
              <p:nextCondLst>
                <p:cond evt="onClick" delay="0">
                  <p:tgtEl>
                    <p:spTgt spid="12"/>
                  </p:tgtEl>
                </p:cond>
              </p:nextCondLst>
            </p:seq>
            <p:seq concurrent="1" nextAc="seek">
              <p:cTn id="90" restart="whenNotActive" fill="hold" evtFilter="cancelBubble" nodeType="interactiveSeq">
                <p:stCondLst>
                  <p:cond evt="onClick" delay="0">
                    <p:tgtEl>
                      <p:spTgt spid="16"/>
                    </p:tgtEl>
                  </p:cond>
                </p:stCondLst>
                <p:endSync evt="end" delay="0">
                  <p:rtn val="all"/>
                </p:endSync>
                <p:childTnLst>
                  <p:par>
                    <p:cTn id="91" fill="hold">
                      <p:stCondLst>
                        <p:cond delay="0"/>
                      </p:stCondLst>
                      <p:childTnLst>
                        <p:par>
                          <p:cTn id="92" fill="hold">
                            <p:stCondLst>
                              <p:cond delay="0"/>
                            </p:stCondLst>
                            <p:childTnLst>
                              <p:par>
                                <p:cTn id="93" presetID="22" presetClass="entr" presetSubtype="8" fill="remove"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left)">
                                      <p:cBhvr>
                                        <p:cTn id="95" dur="2000"/>
                                        <p:tgtEl>
                                          <p:spTgt spid="17"/>
                                        </p:tgtEl>
                                      </p:cBhvr>
                                    </p:animEffect>
                                  </p:childTnLst>
                                </p:cTn>
                              </p:par>
                            </p:childTnLst>
                          </p:cTn>
                        </p:par>
                      </p:childTnLst>
                    </p:cTn>
                  </p:par>
                </p:childTnLst>
              </p:cTn>
              <p:nextCondLst>
                <p:cond evt="onClick" delay="0">
                  <p:tgtEl>
                    <p:spTgt spid="16"/>
                  </p:tgtEl>
                </p:cond>
              </p:nextCondLst>
            </p:seq>
            <p:seq concurrent="1" nextAc="seek">
              <p:cTn id="96" restart="whenNotActive" fill="hold" evtFilter="cancelBubble" nodeType="interactiveSeq">
                <p:stCondLst>
                  <p:cond evt="onClick" delay="0">
                    <p:tgtEl>
                      <p:spTgt spid="9"/>
                    </p:tgtEl>
                  </p:cond>
                </p:stCondLst>
                <p:endSync evt="end" delay="0">
                  <p:rtn val="all"/>
                </p:endSync>
                <p:childTnLst>
                  <p:par>
                    <p:cTn id="97" fill="hold">
                      <p:stCondLst>
                        <p:cond delay="0"/>
                      </p:stCondLst>
                      <p:childTnLst>
                        <p:par>
                          <p:cTn id="98" fill="hold">
                            <p:stCondLst>
                              <p:cond delay="0"/>
                            </p:stCondLst>
                            <p:childTnLst>
                              <p:par>
                                <p:cTn id="99" presetID="22" presetClass="entr" presetSubtype="8" fill="remove"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ipe(left)">
                                      <p:cBhvr>
                                        <p:cTn id="101" dur="2000"/>
                                        <p:tgtEl>
                                          <p:spTgt spid="17"/>
                                        </p:tgtEl>
                                      </p:cBhvr>
                                    </p:animEffect>
                                  </p:childTnLst>
                                </p:cTn>
                              </p:par>
                            </p:childTnLst>
                          </p:cTn>
                        </p:par>
                      </p:childTnLst>
                    </p:cTn>
                  </p:par>
                </p:childTnLst>
              </p:cTn>
              <p:nextCondLst>
                <p:cond evt="onClick" delay="0">
                  <p:tgtEl>
                    <p:spTgt spid="9"/>
                  </p:tgtEl>
                </p:cond>
              </p:nextCondLst>
            </p:seq>
            <p:seq concurrent="1" nextAc="seek">
              <p:cTn id="102" restart="whenNotActive" fill="hold" evtFilter="cancelBubble" nodeType="interactiveSeq">
                <p:stCondLst>
                  <p:cond evt="onClick" delay="0">
                    <p:tgtEl>
                      <p:spTgt spid="13"/>
                    </p:tgtEl>
                  </p:cond>
                </p:stCondLst>
                <p:endSync evt="end" delay="0">
                  <p:rtn val="all"/>
                </p:endSync>
                <p:childTnLst>
                  <p:par>
                    <p:cTn id="103" fill="hold">
                      <p:stCondLst>
                        <p:cond delay="0"/>
                      </p:stCondLst>
                      <p:childTnLst>
                        <p:par>
                          <p:cTn id="104" fill="hold">
                            <p:stCondLst>
                              <p:cond delay="0"/>
                            </p:stCondLst>
                            <p:childTnLst>
                              <p:par>
                                <p:cTn id="105" presetID="22" presetClass="entr" presetSubtype="8" fill="remove"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left)">
                                      <p:cBhvr>
                                        <p:cTn id="107" dur="2000"/>
                                        <p:tgtEl>
                                          <p:spTgt spid="18"/>
                                        </p:tgtEl>
                                      </p:cBhvr>
                                    </p:animEffect>
                                  </p:childTnLst>
                                  <p:subTnLst>
                                    <p:audio>
                                      <p:cMediaNode>
                                        <p:cTn display="0" masterRel="sameClick">
                                          <p:stCondLst>
                                            <p:cond evt="begin" delay="0">
                                              <p:tn val="10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8" restart="whenNotActive" fill="hold" evtFilter="cancelBubble" nodeType="interactiveSeq">
                <p:stCondLst>
                  <p:cond evt="onClick" delay="0">
                    <p:tgtEl>
                      <p:spTgt spid="14"/>
                    </p:tgtEl>
                  </p:cond>
                </p:stCondLst>
                <p:endSync evt="end" delay="0">
                  <p:rtn val="all"/>
                </p:endSync>
                <p:childTnLst>
                  <p:par>
                    <p:cTn id="109" fill="hold">
                      <p:stCondLst>
                        <p:cond delay="0"/>
                      </p:stCondLst>
                      <p:childTnLst>
                        <p:par>
                          <p:cTn id="110" fill="hold">
                            <p:stCondLst>
                              <p:cond delay="0"/>
                            </p:stCondLst>
                            <p:childTnLst>
                              <p:par>
                                <p:cTn id="111" presetID="22" presetClass="entr" presetSubtype="8" fill="remove" nodeType="click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2000"/>
                                        <p:tgtEl>
                                          <p:spTgt spid="18"/>
                                        </p:tgtEl>
                                      </p:cBhvr>
                                    </p:animEffect>
                                  </p:childTnLst>
                                  <p:subTnLst>
                                    <p:audio>
                                      <p:cMediaNode>
                                        <p:cTn display="0" masterRel="sameClick">
                                          <p:stCondLst>
                                            <p:cond evt="begin" delay="0">
                                              <p:tn val="1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childTnLst>
        </p:cTn>
      </p:par>
    </p:tnLst>
    <p:bldLst>
      <p:bldP spid="6" grpId="0"/>
      <p:bldP spid="7" grpId="0"/>
      <p:bldP spid="7" grpId="1"/>
      <p:bldP spid="7" grpId="2"/>
      <p:bldP spid="8" grpId="0"/>
      <p:bldP spid="9" grpId="0"/>
      <p:bldP spid="10" grpId="0"/>
      <p:bldP spid="11" grpId="0"/>
      <p:bldP spid="12" grpId="0"/>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29</a:t>
            </a:fld>
            <a:endParaRPr lang="en-US" dirty="0"/>
          </a:p>
        </p:txBody>
      </p:sp>
      <p:sp>
        <p:nvSpPr>
          <p:cNvPr id="8" name="Slide Number Placeholder 2"/>
          <p:cNvSpPr txBox="1">
            <a:spLocks/>
          </p:cNvSpPr>
          <p:nvPr/>
        </p:nvSpPr>
        <p:spPr>
          <a:xfrm>
            <a:off x="9679186" y="6268243"/>
            <a:ext cx="564952" cy="4282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mtClean="0"/>
              <a:t>   </a:t>
            </a:r>
            <a:endParaRPr lang="en-US" dirty="0"/>
          </a:p>
        </p:txBody>
      </p:sp>
      <p:sp>
        <p:nvSpPr>
          <p:cNvPr id="9" name="Rectangle 8"/>
          <p:cNvSpPr/>
          <p:nvPr/>
        </p:nvSpPr>
        <p:spPr>
          <a:xfrm>
            <a:off x="40088" y="2999341"/>
            <a:ext cx="8605489" cy="60960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Wingdings" pitchFamily="2" charset="2"/>
              <a:buChar char="v"/>
              <a:defRPr/>
            </a:pPr>
            <a:r>
              <a:rPr lang="bn-BD" sz="4000" dirty="0" smtClean="0">
                <a:solidFill>
                  <a:schemeClr val="tx1"/>
                </a:solidFill>
              </a:rPr>
              <a:t>ধূমপানের আসক্তি মারাত্মক পরিণতি ডেকে আনে-</a:t>
            </a:r>
            <a:endParaRPr lang="bn-BD" sz="4000" dirty="0">
              <a:solidFill>
                <a:schemeClr val="tx1"/>
              </a:solidFill>
            </a:endParaRPr>
          </a:p>
        </p:txBody>
      </p:sp>
      <p:sp>
        <p:nvSpPr>
          <p:cNvPr id="10" name="Rounded Rectangle 9"/>
          <p:cNvSpPr/>
          <p:nvPr/>
        </p:nvSpPr>
        <p:spPr>
          <a:xfrm>
            <a:off x="2408466" y="124857"/>
            <a:ext cx="4000500"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BD" sz="4400" dirty="0" smtClean="0">
                <a:solidFill>
                  <a:schemeClr val="tx1"/>
                </a:solidFill>
              </a:rPr>
              <a:t>সঠিক উত্তরে ক্লিক কর</a:t>
            </a:r>
            <a:endParaRPr lang="en-US" sz="4400" dirty="0">
              <a:solidFill>
                <a:schemeClr val="tx1"/>
              </a:solidFill>
            </a:endParaRPr>
          </a:p>
        </p:txBody>
      </p:sp>
      <p:sp>
        <p:nvSpPr>
          <p:cNvPr id="11" name="Rounded Rectangle 10"/>
          <p:cNvSpPr/>
          <p:nvPr/>
        </p:nvSpPr>
        <p:spPr>
          <a:xfrm>
            <a:off x="4996360" y="1640662"/>
            <a:ext cx="2385516" cy="5937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400" dirty="0" smtClean="0">
                <a:solidFill>
                  <a:schemeClr val="tx1"/>
                </a:solidFill>
              </a:rPr>
              <a:t>খ ইমরান</a:t>
            </a:r>
            <a:endParaRPr lang="bn-BD" sz="4400" dirty="0">
              <a:solidFill>
                <a:schemeClr val="tx1"/>
              </a:solidFill>
            </a:endParaRPr>
          </a:p>
        </p:txBody>
      </p:sp>
      <p:sp>
        <p:nvSpPr>
          <p:cNvPr id="12" name="Rounded Rectangle 11"/>
          <p:cNvSpPr/>
          <p:nvPr/>
        </p:nvSpPr>
        <p:spPr>
          <a:xfrm>
            <a:off x="5834537" y="5279149"/>
            <a:ext cx="2236969" cy="465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200" dirty="0" smtClean="0">
                <a:solidFill>
                  <a:schemeClr val="tx1"/>
                </a:solidFill>
              </a:rPr>
              <a:t>ঘ। </a:t>
            </a:r>
            <a:r>
              <a:rPr lang="en-US" sz="3200" dirty="0">
                <a:solidFill>
                  <a:schemeClr val="tx1"/>
                </a:solidFill>
              </a:rPr>
              <a:t>i</a:t>
            </a:r>
            <a:r>
              <a:rPr lang="en-US" sz="3200" dirty="0" smtClean="0">
                <a:solidFill>
                  <a:schemeClr val="tx1"/>
                </a:solidFill>
              </a:rPr>
              <a:t>, ii </a:t>
            </a:r>
            <a:r>
              <a:rPr lang="bn-BD" sz="3200" dirty="0" smtClean="0">
                <a:solidFill>
                  <a:schemeClr val="tx1"/>
                </a:solidFill>
              </a:rPr>
              <a:t>ও </a:t>
            </a:r>
            <a:r>
              <a:rPr lang="en-US" sz="3200" dirty="0" smtClean="0">
                <a:solidFill>
                  <a:schemeClr val="tx1"/>
                </a:solidFill>
              </a:rPr>
              <a:t>iii</a:t>
            </a:r>
            <a:endParaRPr lang="bn-BD" sz="3200" dirty="0">
              <a:solidFill>
                <a:schemeClr val="tx1"/>
              </a:solidFill>
            </a:endParaRPr>
          </a:p>
        </p:txBody>
      </p:sp>
      <p:sp>
        <p:nvSpPr>
          <p:cNvPr id="13" name="Rounded Rectangle 12"/>
          <p:cNvSpPr/>
          <p:nvPr/>
        </p:nvSpPr>
        <p:spPr>
          <a:xfrm>
            <a:off x="40088" y="2365371"/>
            <a:ext cx="3084112" cy="584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800" dirty="0">
                <a:solidFill>
                  <a:schemeClr val="tx1"/>
                </a:solidFill>
              </a:rPr>
              <a:t> গ</a:t>
            </a:r>
            <a:r>
              <a:rPr lang="bn-BD" sz="4800" dirty="0" smtClean="0">
                <a:solidFill>
                  <a:schemeClr val="tx1"/>
                </a:solidFill>
              </a:rPr>
              <a:t>। আশ-</a:t>
            </a:r>
            <a:r>
              <a:rPr lang="bn-BD" sz="4800" dirty="0" err="1" smtClean="0">
                <a:solidFill>
                  <a:schemeClr val="tx1"/>
                </a:solidFill>
              </a:rPr>
              <a:t>শামস</a:t>
            </a:r>
            <a:endParaRPr lang="bn-BD" sz="2800" dirty="0">
              <a:solidFill>
                <a:schemeClr val="tx1"/>
              </a:solidFill>
            </a:endParaRPr>
          </a:p>
        </p:txBody>
      </p:sp>
      <p:sp>
        <p:nvSpPr>
          <p:cNvPr id="14" name="Rounded Rectangle 13"/>
          <p:cNvSpPr/>
          <p:nvPr/>
        </p:nvSpPr>
        <p:spPr>
          <a:xfrm>
            <a:off x="40088" y="1705820"/>
            <a:ext cx="3084111" cy="5759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800" dirty="0">
                <a:solidFill>
                  <a:schemeClr val="tx1"/>
                </a:solidFill>
              </a:rPr>
              <a:t>ক</a:t>
            </a:r>
            <a:r>
              <a:rPr lang="bn-BD" sz="4800" dirty="0" smtClean="0">
                <a:solidFill>
                  <a:schemeClr val="tx1"/>
                </a:solidFill>
              </a:rPr>
              <a:t>। আন নিসা</a:t>
            </a:r>
            <a:endParaRPr lang="bn-BD" sz="4800" dirty="0">
              <a:solidFill>
                <a:schemeClr val="tx1"/>
              </a:solidFill>
            </a:endParaRPr>
          </a:p>
        </p:txBody>
      </p:sp>
      <p:sp>
        <p:nvSpPr>
          <p:cNvPr id="15" name="Rounded Rectangle 14"/>
          <p:cNvSpPr/>
          <p:nvPr/>
        </p:nvSpPr>
        <p:spPr>
          <a:xfrm>
            <a:off x="366636" y="5243278"/>
            <a:ext cx="1852129" cy="6131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dirty="0">
                <a:solidFill>
                  <a:schemeClr val="tx1"/>
                </a:solidFill>
              </a:rPr>
              <a:t> </a:t>
            </a:r>
            <a:r>
              <a:rPr lang="bn-BD" sz="3600" dirty="0">
                <a:solidFill>
                  <a:schemeClr val="tx1"/>
                </a:solidFill>
              </a:rPr>
              <a:t>ক</a:t>
            </a:r>
            <a:r>
              <a:rPr lang="bn-BD" sz="3600" dirty="0" smtClean="0">
                <a:solidFill>
                  <a:schemeClr val="tx1"/>
                </a:solidFill>
              </a:rPr>
              <a:t>।</a:t>
            </a:r>
            <a:r>
              <a:rPr lang="en-US" sz="3600" dirty="0" smtClean="0">
                <a:solidFill>
                  <a:schemeClr val="tx1"/>
                </a:solidFill>
              </a:rPr>
              <a:t> </a:t>
            </a:r>
            <a:r>
              <a:rPr lang="en-US" sz="3200" dirty="0" err="1" smtClean="0">
                <a:solidFill>
                  <a:schemeClr val="tx1"/>
                </a:solidFill>
              </a:rPr>
              <a:t>i</a:t>
            </a:r>
            <a:r>
              <a:rPr lang="en-US" sz="3200" dirty="0" smtClean="0">
                <a:solidFill>
                  <a:schemeClr val="tx1"/>
                </a:solidFill>
              </a:rPr>
              <a:t>  </a:t>
            </a:r>
            <a:endParaRPr lang="bn-BD" sz="2400" dirty="0">
              <a:solidFill>
                <a:schemeClr val="tx1"/>
              </a:solidFill>
            </a:endParaRPr>
          </a:p>
        </p:txBody>
      </p:sp>
      <p:sp>
        <p:nvSpPr>
          <p:cNvPr id="16" name="Rounded Rectangle 15"/>
          <p:cNvSpPr/>
          <p:nvPr/>
        </p:nvSpPr>
        <p:spPr>
          <a:xfrm>
            <a:off x="4994084" y="2335089"/>
            <a:ext cx="3077421" cy="5481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400" dirty="0">
                <a:solidFill>
                  <a:schemeClr val="tx1"/>
                </a:solidFill>
              </a:rPr>
              <a:t>ঘ</a:t>
            </a:r>
            <a:r>
              <a:rPr lang="bn-BD" sz="4400" dirty="0" smtClean="0">
                <a:solidFill>
                  <a:schemeClr val="tx1"/>
                </a:solidFill>
              </a:rPr>
              <a:t>। বনি ইসরাইল </a:t>
            </a:r>
            <a:endParaRPr lang="bn-BD" sz="4400" dirty="0">
              <a:solidFill>
                <a:schemeClr val="tx1"/>
              </a:solidFill>
            </a:endParaRPr>
          </a:p>
        </p:txBody>
      </p:sp>
      <p:sp>
        <p:nvSpPr>
          <p:cNvPr id="17" name="Rectangle 16"/>
          <p:cNvSpPr/>
          <p:nvPr/>
        </p:nvSpPr>
        <p:spPr>
          <a:xfrm>
            <a:off x="4055718" y="5243919"/>
            <a:ext cx="1887516" cy="546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600" dirty="0" smtClean="0">
                <a:solidFill>
                  <a:schemeClr val="tx1"/>
                </a:solidFill>
              </a:rPr>
              <a:t> </a:t>
            </a:r>
            <a:r>
              <a:rPr lang="bn-BD" sz="3200" dirty="0">
                <a:solidFill>
                  <a:schemeClr val="tx1"/>
                </a:solidFill>
              </a:rPr>
              <a:t>গ</a:t>
            </a:r>
            <a:r>
              <a:rPr lang="bn-BD" sz="3200" dirty="0" smtClean="0">
                <a:solidFill>
                  <a:schemeClr val="tx1"/>
                </a:solidFill>
              </a:rPr>
              <a:t>।</a:t>
            </a:r>
            <a:r>
              <a:rPr lang="en-US" sz="3200" dirty="0" smtClean="0">
                <a:solidFill>
                  <a:schemeClr val="tx1"/>
                </a:solidFill>
              </a:rPr>
              <a:t> </a:t>
            </a:r>
            <a:r>
              <a:rPr lang="en-US" sz="3200" dirty="0" err="1" smtClean="0">
                <a:solidFill>
                  <a:schemeClr val="tx1"/>
                </a:solidFill>
              </a:rPr>
              <a:t>i</a:t>
            </a:r>
            <a:r>
              <a:rPr lang="en-US" sz="3200" dirty="0" smtClean="0">
                <a:solidFill>
                  <a:schemeClr val="tx1"/>
                </a:solidFill>
              </a:rPr>
              <a:t> </a:t>
            </a:r>
            <a:r>
              <a:rPr lang="bn-BD" sz="3200" dirty="0" smtClean="0">
                <a:solidFill>
                  <a:schemeClr val="tx1"/>
                </a:solidFill>
              </a:rPr>
              <a:t>ও</a:t>
            </a:r>
            <a:r>
              <a:rPr lang="en-US" sz="3200" dirty="0" smtClean="0">
                <a:solidFill>
                  <a:schemeClr val="tx1"/>
                </a:solidFill>
              </a:rPr>
              <a:t> iii</a:t>
            </a:r>
            <a:endParaRPr lang="bn-BD" sz="3200" dirty="0">
              <a:solidFill>
                <a:schemeClr val="tx1"/>
              </a:solidFill>
            </a:endParaRPr>
          </a:p>
        </p:txBody>
      </p:sp>
      <p:sp>
        <p:nvSpPr>
          <p:cNvPr id="18" name="Rectangle 17"/>
          <p:cNvSpPr/>
          <p:nvPr/>
        </p:nvSpPr>
        <p:spPr>
          <a:xfrm>
            <a:off x="-3269" y="895702"/>
            <a:ext cx="8891776" cy="584775"/>
          </a:xfrm>
          <a:prstGeom prst="rect">
            <a:avLst/>
          </a:prstGeom>
          <a:noFill/>
          <a:ln>
            <a:noFill/>
          </a:ln>
        </p:spPr>
        <p:txBody>
          <a:bodyPr wrap="square">
            <a:spAutoFit/>
          </a:bodyPr>
          <a:lstStyle/>
          <a:p>
            <a:pPr marL="571500" indent="-571500">
              <a:buFont typeface="Wingdings" pitchFamily="2" charset="2"/>
              <a:buChar char="v"/>
            </a:pPr>
            <a:r>
              <a:rPr lang="bn-BD" sz="3200" dirty="0" smtClean="0">
                <a:latin typeface="Saroda" pitchFamily="2" charset="0"/>
              </a:rPr>
              <a:t>‘নিশ্চয়ই অপব্যয়কারী শয়তানের ভাই’</a:t>
            </a:r>
            <a:r>
              <a:rPr lang="bn-IN" sz="3200" dirty="0" smtClean="0">
                <a:latin typeface="Saroda" pitchFamily="2" charset="0"/>
              </a:rPr>
              <a:t> </a:t>
            </a:r>
            <a:r>
              <a:rPr lang="bn-BD" sz="3200" dirty="0" smtClean="0">
                <a:latin typeface="Saroda" pitchFamily="2" charset="0"/>
              </a:rPr>
              <a:t>এটি কোন সূরার আয়াত</a:t>
            </a:r>
            <a:r>
              <a:rPr lang="en-US" sz="3200" dirty="0" smtClean="0">
                <a:latin typeface="Saroda" pitchFamily="2" charset="0"/>
              </a:rPr>
              <a:t>?</a:t>
            </a:r>
            <a:endParaRPr lang="en-US" sz="3200" dirty="0"/>
          </a:p>
        </p:txBody>
      </p:sp>
      <p:sp>
        <p:nvSpPr>
          <p:cNvPr id="19" name="Rounded Rectangle 18"/>
          <p:cNvSpPr/>
          <p:nvPr/>
        </p:nvSpPr>
        <p:spPr>
          <a:xfrm>
            <a:off x="2091385" y="5326754"/>
            <a:ext cx="2061293" cy="5296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600" dirty="0">
                <a:solidFill>
                  <a:schemeClr val="tx1"/>
                </a:solidFill>
              </a:rPr>
              <a:t>খ</a:t>
            </a:r>
            <a:r>
              <a:rPr lang="bn-BD" sz="3600" dirty="0" smtClean="0">
                <a:solidFill>
                  <a:schemeClr val="tx1"/>
                </a:solidFill>
              </a:rPr>
              <a:t>।</a:t>
            </a:r>
            <a:r>
              <a:rPr lang="en-US" sz="3600" dirty="0" smtClean="0">
                <a:solidFill>
                  <a:schemeClr val="tx1"/>
                </a:solidFill>
              </a:rPr>
              <a:t> ii </a:t>
            </a:r>
            <a:r>
              <a:rPr lang="bn-BD" sz="3600" dirty="0" smtClean="0">
                <a:solidFill>
                  <a:schemeClr val="tx1"/>
                </a:solidFill>
              </a:rPr>
              <a:t>ও </a:t>
            </a:r>
            <a:r>
              <a:rPr lang="en-US" sz="3600" dirty="0" smtClean="0">
                <a:solidFill>
                  <a:schemeClr val="tx1"/>
                </a:solidFill>
              </a:rPr>
              <a:t>iii </a:t>
            </a:r>
            <a:endParaRPr lang="bn-BD" sz="3600" dirty="0">
              <a:solidFill>
                <a:schemeClr val="tx1"/>
              </a:solidFill>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185" t="13017" r="4521" b="36654"/>
          <a:stretch/>
        </p:blipFill>
        <p:spPr>
          <a:xfrm>
            <a:off x="2084295" y="-106196"/>
            <a:ext cx="4696750" cy="814164"/>
          </a:xfrm>
          <a:prstGeom prst="rect">
            <a:avLst/>
          </a:prstGeom>
          <a:ln>
            <a:noFill/>
          </a:ln>
          <a:effectLst>
            <a:softEdge rad="112500"/>
          </a:effectLst>
        </p:spPr>
      </p:pic>
      <p:pic>
        <p:nvPicPr>
          <p:cNvPr id="21" name="Picture 20">
            <a:hlinkClick r:id="" action="ppaction://noaction" highlightClick="1"/>
          </p:cNvPr>
          <p:cNvPicPr>
            <a:picLocks noChangeAspect="1"/>
          </p:cNvPicPr>
          <p:nvPr/>
        </p:nvPicPr>
        <p:blipFill rotWithShape="1">
          <a:blip r:embed="rId4">
            <a:extLst>
              <a:ext uri="{28A0092B-C50C-407E-A947-70E740481C1C}">
                <a14:useLocalDpi xmlns:a14="http://schemas.microsoft.com/office/drawing/2010/main" val="0"/>
              </a:ext>
            </a:extLst>
          </a:blip>
          <a:srcRect t="9017" b="25881"/>
          <a:stretch/>
        </p:blipFill>
        <p:spPr>
          <a:xfrm>
            <a:off x="1688681" y="-8442"/>
            <a:ext cx="5693194" cy="833438"/>
          </a:xfrm>
          <a:prstGeom prst="rect">
            <a:avLst/>
          </a:prstGeom>
        </p:spPr>
      </p:pic>
      <p:sp>
        <p:nvSpPr>
          <p:cNvPr id="24" name="Rounded Rectangle 23"/>
          <p:cNvSpPr/>
          <p:nvPr/>
        </p:nvSpPr>
        <p:spPr>
          <a:xfrm>
            <a:off x="341019" y="3791265"/>
            <a:ext cx="1802752" cy="4531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err="1" smtClean="0">
                <a:solidFill>
                  <a:schemeClr val="tx1"/>
                </a:solidFill>
              </a:rPr>
              <a:t>i</a:t>
            </a:r>
            <a:r>
              <a:rPr lang="en-US" sz="3600" dirty="0" smtClean="0">
                <a:solidFill>
                  <a:schemeClr val="tx1"/>
                </a:solidFill>
              </a:rPr>
              <a:t>) </a:t>
            </a:r>
            <a:r>
              <a:rPr lang="bn-BD" sz="3600" dirty="0" smtClean="0">
                <a:solidFill>
                  <a:schemeClr val="tx1"/>
                </a:solidFill>
              </a:rPr>
              <a:t>নিজের </a:t>
            </a:r>
            <a:endParaRPr lang="bn-BD" sz="3600" dirty="0">
              <a:solidFill>
                <a:schemeClr val="tx1"/>
              </a:solidFill>
            </a:endParaRPr>
          </a:p>
        </p:txBody>
      </p:sp>
      <p:sp>
        <p:nvSpPr>
          <p:cNvPr id="25" name="Rounded Rectangle 24"/>
          <p:cNvSpPr/>
          <p:nvPr/>
        </p:nvSpPr>
        <p:spPr>
          <a:xfrm>
            <a:off x="2769703" y="3737887"/>
            <a:ext cx="2422042" cy="506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smtClean="0">
                <a:solidFill>
                  <a:schemeClr val="tx1"/>
                </a:solidFill>
              </a:rPr>
              <a:t>ii) </a:t>
            </a:r>
            <a:r>
              <a:rPr lang="bn-BD" sz="3600" dirty="0" smtClean="0">
                <a:solidFill>
                  <a:schemeClr val="tx1"/>
                </a:solidFill>
              </a:rPr>
              <a:t>পরিবারের  </a:t>
            </a:r>
            <a:endParaRPr lang="bn-BD" sz="3600" dirty="0">
              <a:solidFill>
                <a:schemeClr val="tx1"/>
              </a:solidFill>
            </a:endParaRPr>
          </a:p>
        </p:txBody>
      </p:sp>
      <p:sp>
        <p:nvSpPr>
          <p:cNvPr id="26" name="Rounded Rectangle 25"/>
          <p:cNvSpPr/>
          <p:nvPr/>
        </p:nvSpPr>
        <p:spPr>
          <a:xfrm>
            <a:off x="5333608" y="3713316"/>
            <a:ext cx="2269668" cy="5311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smtClean="0">
                <a:solidFill>
                  <a:schemeClr val="tx1"/>
                </a:solidFill>
              </a:rPr>
              <a:t>iii) </a:t>
            </a:r>
            <a:r>
              <a:rPr lang="bn-BD" sz="3600" dirty="0" smtClean="0">
                <a:solidFill>
                  <a:schemeClr val="tx1"/>
                </a:solidFill>
              </a:rPr>
              <a:t>সমাজের</a:t>
            </a:r>
            <a:endParaRPr lang="bn-BD" sz="3600" dirty="0">
              <a:solidFill>
                <a:schemeClr val="tx1"/>
              </a:solidFill>
            </a:endParaRPr>
          </a:p>
        </p:txBody>
      </p:sp>
      <p:sp>
        <p:nvSpPr>
          <p:cNvPr id="28" name="Rounded Rectangle 27"/>
          <p:cNvSpPr/>
          <p:nvPr/>
        </p:nvSpPr>
        <p:spPr>
          <a:xfrm>
            <a:off x="257902" y="4534976"/>
            <a:ext cx="3921726" cy="3576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dirty="0">
                <a:solidFill>
                  <a:schemeClr val="tx1"/>
                </a:solidFill>
              </a:rPr>
              <a:t> </a:t>
            </a:r>
            <a:r>
              <a:rPr lang="bn-BD" sz="4000" dirty="0" smtClean="0">
                <a:solidFill>
                  <a:schemeClr val="tx1"/>
                </a:solidFill>
              </a:rPr>
              <a:t>নিচের কোনটি সঠিক ?</a:t>
            </a:r>
            <a:endParaRPr lang="bn-BD" sz="4800" dirty="0">
              <a:solidFill>
                <a:schemeClr val="tx1"/>
              </a:solidFill>
            </a:endParaRPr>
          </a:p>
        </p:txBody>
      </p:sp>
    </p:spTree>
    <p:extLst>
      <p:ext uri="{BB962C8B-B14F-4D97-AF65-F5344CB8AC3E}">
        <p14:creationId xmlns:p14="http://schemas.microsoft.com/office/powerpoint/2010/main" val="17137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3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1000"/>
                                        <p:tgtEl>
                                          <p:spTgt spid="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1000"/>
                                        <p:tgtEl>
                                          <p:spTgt spid="2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1000"/>
                                        <p:tgtEl>
                                          <p:spTgt spid="2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10" presetClass="exit" presetSubtype="0" fill="hold" grpId="2" nodeType="with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14"/>
                    </p:tgtEl>
                  </p:cond>
                </p:stCondLst>
                <p:endSync evt="end" delay="0">
                  <p:rtn val="all"/>
                </p:endSync>
                <p:childTnLst>
                  <p:par>
                    <p:cTn id="73" fill="hold">
                      <p:stCondLst>
                        <p:cond delay="0"/>
                      </p:stCondLst>
                      <p:childTnLst>
                        <p:par>
                          <p:cTn id="74" fill="hold">
                            <p:stCondLst>
                              <p:cond delay="0"/>
                            </p:stCondLst>
                            <p:childTnLst>
                              <p:par>
                                <p:cTn id="75" presetID="22" presetClass="entr" presetSubtype="4" fill="remove"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down)">
                                      <p:cBhvr>
                                        <p:cTn id="77" dur="500"/>
                                        <p:tgtEl>
                                          <p:spTgt spid="20"/>
                                        </p:tgtEl>
                                      </p:cBhvr>
                                    </p:animEffect>
                                  </p:childTnLst>
                                </p:cTn>
                              </p:par>
                            </p:childTnLst>
                          </p:cTn>
                        </p:par>
                      </p:childTnLst>
                    </p:cTn>
                  </p:par>
                </p:childTnLst>
              </p:cTn>
              <p:nextCondLst>
                <p:cond evt="onClick" delay="0">
                  <p:tgtEl>
                    <p:spTgt spid="14"/>
                  </p:tgtEl>
                </p:cond>
              </p:nextCondLst>
            </p:seq>
            <p:seq concurrent="1" nextAc="seek">
              <p:cTn id="78" restart="whenNotActive" fill="hold" evtFilter="cancelBubble" nodeType="interactiveSeq">
                <p:stCondLst>
                  <p:cond evt="onClick" delay="0">
                    <p:tgtEl>
                      <p:spTgt spid="11"/>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remove"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down)">
                                      <p:cBhvr>
                                        <p:cTn id="83" dur="500"/>
                                        <p:tgtEl>
                                          <p:spTgt spid="20"/>
                                        </p:tgtEl>
                                      </p:cBhvr>
                                    </p:animEffect>
                                  </p:childTnLst>
                                </p:cTn>
                              </p:par>
                            </p:childTnLst>
                          </p:cTn>
                        </p:par>
                      </p:childTnLst>
                    </p:cTn>
                  </p:par>
                </p:childTnLst>
              </p:cTn>
              <p:nextCondLst>
                <p:cond evt="onClick" delay="0">
                  <p:tgtEl>
                    <p:spTgt spid="11"/>
                  </p:tgtEl>
                </p:cond>
              </p:nextCondLst>
            </p:seq>
            <p:seq concurrent="1" nextAc="seek">
              <p:cTn id="84" restart="whenNotActive" fill="hold" evtFilter="cancelBubble" nodeType="interactiveSeq">
                <p:stCondLst>
                  <p:cond evt="onClick" delay="0">
                    <p:tgtEl>
                      <p:spTgt spid="13"/>
                    </p:tgtEl>
                  </p:cond>
                </p:stCondLst>
                <p:endSync evt="end" delay="0">
                  <p:rtn val="all"/>
                </p:endSync>
                <p:childTnLst>
                  <p:par>
                    <p:cTn id="85" fill="hold">
                      <p:stCondLst>
                        <p:cond delay="0"/>
                      </p:stCondLst>
                      <p:childTnLst>
                        <p:par>
                          <p:cTn id="86" fill="hold">
                            <p:stCondLst>
                              <p:cond delay="0"/>
                            </p:stCondLst>
                            <p:childTnLst>
                              <p:par>
                                <p:cTn id="87" presetID="22" presetClass="entr" presetSubtype="4" fill="remove"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childTnLst>
                    </p:cTn>
                  </p:par>
                </p:childTnLst>
              </p:cTn>
              <p:nextCondLst>
                <p:cond evt="onClick" delay="0">
                  <p:tgtEl>
                    <p:spTgt spid="13"/>
                  </p:tgtEl>
                </p:cond>
              </p:nextCondLst>
            </p:seq>
            <p:seq concurrent="1" nextAc="seek">
              <p:cTn id="90" restart="whenNotActive" fill="hold" evtFilter="cancelBubble" nodeType="interactiveSeq">
                <p:stCondLst>
                  <p:cond evt="onClick" delay="0">
                    <p:tgtEl>
                      <p:spTgt spid="15"/>
                    </p:tgtEl>
                  </p:cond>
                </p:stCondLst>
                <p:endSync evt="end" delay="0">
                  <p:rtn val="all"/>
                </p:endSync>
                <p:childTnLst>
                  <p:par>
                    <p:cTn id="91" fill="hold">
                      <p:stCondLst>
                        <p:cond delay="0"/>
                      </p:stCondLst>
                      <p:childTnLst>
                        <p:par>
                          <p:cTn id="92" fill="hold">
                            <p:stCondLst>
                              <p:cond delay="0"/>
                            </p:stCondLst>
                            <p:childTnLst>
                              <p:par>
                                <p:cTn id="93" presetID="22" presetClass="entr" presetSubtype="4" fill="remove"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down)">
                                      <p:cBhvr>
                                        <p:cTn id="95" dur="500"/>
                                        <p:tgtEl>
                                          <p:spTgt spid="20"/>
                                        </p:tgtEl>
                                      </p:cBhvr>
                                    </p:animEffect>
                                  </p:childTnLst>
                                </p:cTn>
                              </p:par>
                            </p:childTnLst>
                          </p:cTn>
                        </p:par>
                      </p:childTnLst>
                    </p:cTn>
                  </p:par>
                </p:childTnLst>
              </p:cTn>
              <p:nextCondLst>
                <p:cond evt="onClick" delay="0">
                  <p:tgtEl>
                    <p:spTgt spid="15"/>
                  </p:tgtEl>
                </p:cond>
              </p:nextCondLst>
            </p:seq>
            <p:seq concurrent="1" nextAc="seek">
              <p:cTn id="96" restart="whenNotActive" fill="hold" evtFilter="cancelBubble" nodeType="interactiveSeq">
                <p:stCondLst>
                  <p:cond evt="onClick" delay="0">
                    <p:tgtEl>
                      <p:spTgt spid="19"/>
                    </p:tgtEl>
                  </p:cond>
                </p:stCondLst>
                <p:endSync evt="end" delay="0">
                  <p:rtn val="all"/>
                </p:endSync>
                <p:childTnLst>
                  <p:par>
                    <p:cTn id="97" fill="hold">
                      <p:stCondLst>
                        <p:cond delay="0"/>
                      </p:stCondLst>
                      <p:childTnLst>
                        <p:par>
                          <p:cTn id="98" fill="hold">
                            <p:stCondLst>
                              <p:cond delay="0"/>
                            </p:stCondLst>
                            <p:childTnLst>
                              <p:par>
                                <p:cTn id="99" presetID="22" presetClass="entr" presetSubtype="4" fill="remove"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down)">
                                      <p:cBhvr>
                                        <p:cTn id="101" dur="500"/>
                                        <p:tgtEl>
                                          <p:spTgt spid="20"/>
                                        </p:tgtEl>
                                      </p:cBhvr>
                                    </p:animEffect>
                                  </p:childTnLst>
                                </p:cTn>
                              </p:par>
                            </p:childTnLst>
                          </p:cTn>
                        </p:par>
                      </p:childTnLst>
                    </p:cTn>
                  </p:par>
                </p:childTnLst>
              </p:cTn>
              <p:nextCondLst>
                <p:cond evt="onClick" delay="0">
                  <p:tgtEl>
                    <p:spTgt spid="19"/>
                  </p:tgtEl>
                </p:cond>
              </p:nextCondLst>
            </p:seq>
            <p:seq concurrent="1" nextAc="seek">
              <p:cTn id="102" restart="whenNotActive" fill="hold" evtFilter="cancelBubble" nodeType="interactiveSeq">
                <p:stCondLst>
                  <p:cond evt="onClick" delay="0">
                    <p:tgtEl>
                      <p:spTgt spid="17"/>
                    </p:tgtEl>
                  </p:cond>
                </p:stCondLst>
                <p:endSync evt="end" delay="0">
                  <p:rtn val="all"/>
                </p:endSync>
                <p:childTnLst>
                  <p:par>
                    <p:cTn id="103" fill="hold">
                      <p:stCondLst>
                        <p:cond delay="0"/>
                      </p:stCondLst>
                      <p:childTnLst>
                        <p:par>
                          <p:cTn id="104" fill="hold">
                            <p:stCondLst>
                              <p:cond delay="0"/>
                            </p:stCondLst>
                            <p:childTnLst>
                              <p:par>
                                <p:cTn id="105" presetID="22" presetClass="entr" presetSubtype="4" fill="remove"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00"/>
                                        <p:tgtEl>
                                          <p:spTgt spid="20"/>
                                        </p:tgtEl>
                                      </p:cBhvr>
                                    </p:animEffect>
                                  </p:childTnLst>
                                </p:cTn>
                              </p:par>
                            </p:childTnLst>
                          </p:cTn>
                        </p:par>
                      </p:childTnLst>
                    </p:cTn>
                  </p:par>
                </p:childTnLst>
              </p:cTn>
              <p:nextCondLst>
                <p:cond evt="onClick" delay="0">
                  <p:tgtEl>
                    <p:spTgt spid="17"/>
                  </p:tgtEl>
                </p:cond>
              </p:nextCondLst>
            </p:seq>
            <p:seq concurrent="1" nextAc="seek">
              <p:cTn id="108" restart="whenNotActive" fill="hold" evtFilter="cancelBubble" nodeType="interactiveSeq">
                <p:stCondLst>
                  <p:cond evt="onClick" delay="0">
                    <p:tgtEl>
                      <p:spTgt spid="16"/>
                    </p:tgtEl>
                  </p:cond>
                </p:stCondLst>
                <p:endSync evt="end" delay="0">
                  <p:rtn val="all"/>
                </p:endSync>
                <p:childTnLst>
                  <p:par>
                    <p:cTn id="109" fill="hold">
                      <p:stCondLst>
                        <p:cond delay="0"/>
                      </p:stCondLst>
                      <p:childTnLst>
                        <p:par>
                          <p:cTn id="110" fill="hold">
                            <p:stCondLst>
                              <p:cond delay="0"/>
                            </p:stCondLst>
                            <p:childTnLst>
                              <p:par>
                                <p:cTn id="111" presetID="22" presetClass="entr" presetSubtype="4" fill="remove" nodeType="click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down)">
                                      <p:cBhvr>
                                        <p:cTn id="113" dur="500"/>
                                        <p:tgtEl>
                                          <p:spTgt spid="21"/>
                                        </p:tgtEl>
                                      </p:cBhvr>
                                    </p:animEffect>
                                  </p:childTnLst>
                                </p:cTn>
                              </p:par>
                            </p:childTnLst>
                          </p:cTn>
                        </p:par>
                      </p:childTnLst>
                    </p:cTn>
                  </p:par>
                </p:childTnLst>
              </p:cTn>
              <p:nextCondLst>
                <p:cond evt="onClick" delay="0">
                  <p:tgtEl>
                    <p:spTgt spid="16"/>
                  </p:tgtEl>
                </p:cond>
              </p:nextCondLst>
            </p:seq>
            <p:seq concurrent="1" nextAc="seek">
              <p:cTn id="114" restart="whenNotActive" fill="hold" evtFilter="cancelBubble" nodeType="interactiveSeq">
                <p:stCondLst>
                  <p:cond evt="onClick" delay="0">
                    <p:tgtEl>
                      <p:spTgt spid="12"/>
                    </p:tgtEl>
                  </p:cond>
                </p:stCondLst>
                <p:endSync evt="end" delay="0">
                  <p:rtn val="all"/>
                </p:endSync>
                <p:childTnLst>
                  <p:par>
                    <p:cTn id="115" fill="hold">
                      <p:stCondLst>
                        <p:cond delay="0"/>
                      </p:stCondLst>
                      <p:childTnLst>
                        <p:par>
                          <p:cTn id="116" fill="hold">
                            <p:stCondLst>
                              <p:cond delay="0"/>
                            </p:stCondLst>
                            <p:childTnLst>
                              <p:par>
                                <p:cTn id="117" presetID="22" presetClass="entr" presetSubtype="4" fill="remove" nodeType="click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wipe(down)">
                                      <p:cBhvr>
                                        <p:cTn id="119" dur="500"/>
                                        <p:tgtEl>
                                          <p:spTgt spid="21"/>
                                        </p:tgtEl>
                                      </p:cBhvr>
                                    </p:animEffect>
                                  </p:childTnLst>
                                </p:cTn>
                              </p:par>
                            </p:childTnLst>
                          </p:cTn>
                        </p:par>
                      </p:childTnLst>
                    </p:cTn>
                  </p:par>
                </p:childTnLst>
              </p:cTn>
              <p:nextCondLst>
                <p:cond evt="onClick" delay="0">
                  <p:tgtEl>
                    <p:spTgt spid="12"/>
                  </p:tgtEl>
                </p:cond>
              </p:nextCondLst>
            </p:seq>
          </p:childTnLst>
        </p:cTn>
      </p:par>
    </p:tnLst>
    <p:bldLst>
      <p:bldP spid="9" grpId="0"/>
      <p:bldP spid="10" grpId="0"/>
      <p:bldP spid="10" grpId="1"/>
      <p:bldP spid="10" grpId="2"/>
      <p:bldP spid="11" grpId="0"/>
      <p:bldP spid="12" grpId="0"/>
      <p:bldP spid="13" grpId="0"/>
      <p:bldP spid="14" grpId="0"/>
      <p:bldP spid="15" grpId="0"/>
      <p:bldP spid="16" grpId="0"/>
      <p:bldP spid="17" grpId="0"/>
      <p:bldP spid="18" grpId="0"/>
      <p:bldP spid="19" grpId="0"/>
      <p:bldP spid="24" grpId="0"/>
      <p:bldP spid="25" grpId="0"/>
      <p:bldP spid="26"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D2911-63BC-467B-8DD0-B8385E4B0D1D}"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3</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55" y="0"/>
            <a:ext cx="89916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ounded Rectangle 4"/>
          <p:cNvSpPr/>
          <p:nvPr/>
        </p:nvSpPr>
        <p:spPr>
          <a:xfrm>
            <a:off x="3425097" y="126271"/>
            <a:ext cx="2382515" cy="73153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72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768978" y="779466"/>
            <a:ext cx="3605890" cy="5240333"/>
          </a:xfrm>
          <a:prstGeom prst="rect">
            <a:avLst/>
          </a:prstGeom>
          <a:blipFill>
            <a:blip r:embed="rId4"/>
            <a:stretch>
              <a:fillRect/>
            </a:stretch>
          </a:blipFill>
          <a:ln w="57150">
            <a:noFill/>
          </a:ln>
          <a:effectLst>
            <a:outerShdw blurRad="44450" dist="88900" dir="4800000" algn="ctr">
              <a:srgbClr val="000000">
                <a:alpha val="32000"/>
              </a:srgbClr>
            </a:outerShdw>
          </a:effectLst>
          <a:scene3d>
            <a:camera prst="perspectiveHeroicExtremeRightFacing" fov="7200000">
              <a:rot lat="0" lon="2100000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bn-BD" sz="4000" b="1" dirty="0" smtClean="0">
                <a:solidFill>
                  <a:schemeClr val="tx1"/>
                </a:solidFill>
                <a:latin typeface="NikoshBAN" panose="02000000000000000000" pitchFamily="2" charset="0"/>
                <a:cs typeface="NikoshBAN" panose="02000000000000000000" pitchFamily="2" charset="0"/>
              </a:rPr>
              <a:t>মোঃ </a:t>
            </a:r>
            <a:r>
              <a:rPr lang="bn-BD" sz="4000" b="1" dirty="0">
                <a:solidFill>
                  <a:schemeClr val="tx1"/>
                </a:solidFill>
                <a:latin typeface="NikoshBAN" panose="02000000000000000000" pitchFamily="2" charset="0"/>
                <a:cs typeface="NikoshBAN" panose="02000000000000000000" pitchFamily="2" charset="0"/>
              </a:rPr>
              <a:t>সাইফুল ইসলাম</a:t>
            </a:r>
          </a:p>
          <a:p>
            <a:pPr algn="ctr"/>
            <a:r>
              <a:rPr lang="bn-BD" sz="2800" b="1" dirty="0">
                <a:solidFill>
                  <a:schemeClr val="tx1"/>
                </a:solidFill>
                <a:latin typeface="NikoshBAN" panose="02000000000000000000" pitchFamily="2" charset="0"/>
                <a:cs typeface="NikoshBAN" panose="02000000000000000000" pitchFamily="2" charset="0"/>
              </a:rPr>
              <a:t>সহকারী </a:t>
            </a:r>
            <a:r>
              <a:rPr lang="bn-BD" sz="2800" b="1" dirty="0" smtClean="0">
                <a:solidFill>
                  <a:schemeClr val="tx1"/>
                </a:solidFill>
                <a:latin typeface="NikoshBAN" panose="02000000000000000000" pitchFamily="2" charset="0"/>
                <a:cs typeface="NikoshBAN" panose="02000000000000000000" pitchFamily="2" charset="0"/>
              </a:rPr>
              <a:t>শিক্ষক</a:t>
            </a:r>
            <a:endParaRPr lang="en-US" sz="2800" b="1" dirty="0" smtClean="0">
              <a:solidFill>
                <a:schemeClr val="tx1"/>
              </a:solidFill>
              <a:latin typeface="NikoshBAN" panose="02000000000000000000" pitchFamily="2" charset="0"/>
              <a:cs typeface="NikoshBAN" panose="02000000000000000000" pitchFamily="2" charset="0"/>
            </a:endParaRPr>
          </a:p>
          <a:p>
            <a:pPr algn="ctr"/>
            <a:endParaRPr lang="en-US" sz="2800" b="1" dirty="0">
              <a:solidFill>
                <a:schemeClr val="bg1"/>
              </a:solidFill>
              <a:latin typeface="NikoshBAN" panose="02000000000000000000" pitchFamily="2" charset="0"/>
              <a:cs typeface="NikoshBAN" panose="02000000000000000000" pitchFamily="2" charset="0"/>
            </a:endParaRPr>
          </a:p>
          <a:p>
            <a:pPr algn="ctr"/>
            <a:endParaRPr lang="en-US" sz="2800" b="1" dirty="0" smtClean="0">
              <a:solidFill>
                <a:schemeClr val="bg1"/>
              </a:solidFill>
              <a:latin typeface="NikoshBAN" panose="02000000000000000000" pitchFamily="2" charset="0"/>
              <a:cs typeface="NikoshBAN" panose="02000000000000000000" pitchFamily="2" charset="0"/>
            </a:endParaRPr>
          </a:p>
          <a:p>
            <a:pPr algn="ctr"/>
            <a:endParaRPr lang="en-US" sz="2800" b="1" dirty="0">
              <a:solidFill>
                <a:schemeClr val="bg1"/>
              </a:solidFill>
              <a:latin typeface="NikoshBAN" panose="02000000000000000000" pitchFamily="2" charset="0"/>
              <a:cs typeface="NikoshBAN" panose="02000000000000000000" pitchFamily="2" charset="0"/>
            </a:endParaRPr>
          </a:p>
          <a:p>
            <a:pPr algn="ctr"/>
            <a:endParaRPr lang="bn-BD" sz="2800" b="1" dirty="0">
              <a:solidFill>
                <a:schemeClr val="bg1"/>
              </a:solidFill>
              <a:latin typeface="NikoshBAN" panose="02000000000000000000" pitchFamily="2" charset="0"/>
              <a:cs typeface="NikoshBAN" panose="02000000000000000000" pitchFamily="2" charset="0"/>
            </a:endParaRPr>
          </a:p>
          <a:p>
            <a:pPr algn="ctr"/>
            <a:r>
              <a:rPr lang="bn-BD" sz="3600" b="1" dirty="0">
                <a:solidFill>
                  <a:schemeClr val="bg1"/>
                </a:solidFill>
                <a:latin typeface="NikoshBAN" panose="02000000000000000000" pitchFamily="2" charset="0"/>
                <a:cs typeface="NikoshBAN" panose="02000000000000000000" pitchFamily="2" charset="0"/>
              </a:rPr>
              <a:t>সোনামুখী উচ্চ বিদ্যালয়</a:t>
            </a:r>
          </a:p>
          <a:p>
            <a:pPr algn="ctr"/>
            <a:r>
              <a:rPr lang="bn-BD" sz="3600" b="1" dirty="0">
                <a:solidFill>
                  <a:schemeClr val="tx1"/>
                </a:solidFill>
                <a:latin typeface="NikoshBAN" panose="02000000000000000000" pitchFamily="2" charset="0"/>
                <a:cs typeface="NikoshBAN" panose="02000000000000000000" pitchFamily="2" charset="0"/>
              </a:rPr>
              <a:t>আক্কেলপুর,জয়পুরহাট।</a:t>
            </a:r>
          </a:p>
          <a:p>
            <a:pPr algn="ctr"/>
            <a:r>
              <a:rPr lang="bn-BD" sz="3200" b="1" dirty="0">
                <a:solidFill>
                  <a:schemeClr val="bg1"/>
                </a:solidFill>
                <a:latin typeface="NikoshBAN" panose="02000000000000000000" pitchFamily="2" charset="0"/>
                <a:cs typeface="NikoshBAN" panose="02000000000000000000" pitchFamily="2" charset="0"/>
              </a:rPr>
              <a:t>মোবাইল-০১৯১৬৩১৬১৬০</a:t>
            </a:r>
            <a:endParaRPr lang="en-US" sz="3200" b="1" dirty="0">
              <a:solidFill>
                <a:schemeClr val="bg1"/>
              </a:solidFill>
              <a:latin typeface="NikoshBAN" panose="02000000000000000000" pitchFamily="2" charset="0"/>
              <a:cs typeface="NikoshBAN" panose="02000000000000000000" pitchFamily="2" charset="0"/>
            </a:endParaRPr>
          </a:p>
          <a:p>
            <a:pPr algn="ctr"/>
            <a:r>
              <a:rPr lang="bn-BD" b="1" dirty="0">
                <a:solidFill>
                  <a:schemeClr val="tx1"/>
                </a:solidFill>
                <a:latin typeface="NikoshBAN" panose="02000000000000000000" pitchFamily="2" charset="0"/>
                <a:cs typeface="NikoshBAN" panose="02000000000000000000" pitchFamily="2" charset="0"/>
              </a:rPr>
              <a:t>saifulpcakkelpur@gmail.com</a:t>
            </a:r>
          </a:p>
        </p:txBody>
      </p:sp>
      <p:grpSp>
        <p:nvGrpSpPr>
          <p:cNvPr id="7" name="Group 6"/>
          <p:cNvGrpSpPr/>
          <p:nvPr/>
        </p:nvGrpSpPr>
        <p:grpSpPr>
          <a:xfrm>
            <a:off x="4374868" y="968760"/>
            <a:ext cx="4673051" cy="4861744"/>
            <a:chOff x="6315399" y="1610890"/>
            <a:chExt cx="5050554" cy="4006689"/>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148" t="1999" r="3331" b="2011"/>
            <a:stretch/>
          </p:blipFill>
          <p:spPr>
            <a:xfrm>
              <a:off x="6315399" y="1610890"/>
              <a:ext cx="5050554" cy="4006689"/>
            </a:xfrm>
            <a:prstGeom prst="rect">
              <a:avLst/>
            </a:prstGeom>
            <a:scene3d>
              <a:camera prst="perspectiveHeroicExtremeLeftFacing" fov="1800000">
                <a:rot lat="0" lon="2400000" rev="21594000"/>
              </a:camera>
              <a:lightRig rig="threePt" dir="t"/>
            </a:scene3d>
          </p:spPr>
        </p:pic>
        <p:sp>
          <p:nvSpPr>
            <p:cNvPr id="9" name="Rectangle 8"/>
            <p:cNvSpPr/>
            <p:nvPr/>
          </p:nvSpPr>
          <p:spPr>
            <a:xfrm>
              <a:off x="6786319" y="3133784"/>
              <a:ext cx="4276865" cy="1242868"/>
            </a:xfrm>
            <a:prstGeom prst="rect">
              <a:avLst/>
            </a:prstGeom>
          </p:spPr>
          <p:txBody>
            <a:bodyPr wrap="square">
              <a:spAutoFit/>
            </a:bodyPr>
            <a:lstStyle/>
            <a:p>
              <a:pPr algn="ctr"/>
              <a:r>
                <a:rPr lang="bn-BD" sz="2800" b="1" dirty="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অধ্যায়ঃ </a:t>
              </a:r>
              <a:r>
                <a:rPr lang="en-US" sz="2800" b="1" dirty="0" smtClean="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4</a:t>
              </a:r>
              <a:r>
                <a:rPr lang="bn-BD" sz="2800" b="1" dirty="0" smtClean="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2800" b="1" dirty="0" err="1" smtClean="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আখলাক</a:t>
              </a:r>
              <a:r>
                <a:rPr lang="bn-BD" sz="2800" b="1" dirty="0" smtClean="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endParaRPr lang="bn-BD" sz="2800" b="1" dirty="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pPr algn="ctr"/>
              <a:r>
                <a:rPr lang="bn-BD" sz="3200" b="1" dirty="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পাঠঃ </a:t>
              </a:r>
              <a:r>
                <a:rPr lang="en-US" sz="3200" b="1" dirty="0" smtClean="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1২ </a:t>
              </a:r>
              <a:endParaRPr lang="bn-IN" sz="3200" b="1" dirty="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pPr algn="ctr"/>
              <a:r>
                <a:rPr lang="bn-IN" sz="3200" b="1" dirty="0">
                  <a:ln w="11430"/>
                  <a:solidFill>
                    <a:schemeClr val="bg2">
                      <a:lumMod val="10000"/>
                    </a:schemeClr>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সময়ঃ ৫০ মিনিট</a:t>
              </a:r>
              <a:r>
                <a:rPr lang="bn-BD" sz="3200" b="1" dirty="0">
                  <a:ln w="11430"/>
                  <a:solidFill>
                    <a:schemeClr val="bg2">
                      <a:lumMod val="10000"/>
                    </a:schemeClr>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endParaRPr lang="bn-IN" sz="3200" b="1" dirty="0">
                <a:ln w="11430"/>
                <a:solidFill>
                  <a:schemeClr val="bg2">
                    <a:lumMod val="10000"/>
                  </a:schemeClr>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60243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30</a:t>
            </a:fld>
            <a:endParaRPr lang="en-US" dirty="0"/>
          </a:p>
        </p:txBody>
      </p:sp>
      <p:sp>
        <p:nvSpPr>
          <p:cNvPr id="8" name="Rounded Rectangle 7"/>
          <p:cNvSpPr/>
          <p:nvPr/>
        </p:nvSpPr>
        <p:spPr>
          <a:xfrm>
            <a:off x="762000" y="663386"/>
            <a:ext cx="7620000" cy="533400"/>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r>
              <a:rPr lang="bn-BD" sz="4000" dirty="0" smtClean="0">
                <a:solidFill>
                  <a:schemeClr val="tx1"/>
                </a:solidFill>
                <a:effectLst>
                  <a:glow rad="101600">
                    <a:srgbClr val="00AFEF">
                      <a:alpha val="60000"/>
                    </a:srgbClr>
                  </a:glow>
                </a:effectLst>
              </a:rPr>
              <a:t>আগামীকাল এই প্রশ্নের উত্তর লিখে নিয়ে আসবে</a:t>
            </a:r>
            <a:endParaRPr lang="en-US" sz="4000" dirty="0">
              <a:solidFill>
                <a:schemeClr val="tx1"/>
              </a:solidFill>
              <a:effectLst>
                <a:glow rad="101600">
                  <a:srgbClr val="00AFEF">
                    <a:alpha val="60000"/>
                  </a:srgbClr>
                </a:glow>
              </a:effectLst>
            </a:endParaRPr>
          </a:p>
        </p:txBody>
      </p:sp>
      <p:sp>
        <p:nvSpPr>
          <p:cNvPr id="9" name="Rectangle 8"/>
          <p:cNvSpPr/>
          <p:nvPr/>
        </p:nvSpPr>
        <p:spPr>
          <a:xfrm>
            <a:off x="484094" y="4303061"/>
            <a:ext cx="7984365" cy="1569660"/>
          </a:xfrm>
          <a:prstGeom prst="rect">
            <a:avLst/>
          </a:prstGeom>
          <a:noFill/>
          <a:ln>
            <a:noFill/>
          </a:ln>
        </p:spPr>
        <p:txBody>
          <a:bodyPr wrap="square">
            <a:spAutoFit/>
          </a:bodyPr>
          <a:lstStyle/>
          <a:p>
            <a:pPr marL="571500" indent="-571500" algn="just">
              <a:buFont typeface="Wingdings" panose="05000000000000000000" pitchFamily="2" charset="2"/>
              <a:buChar char="Ø"/>
            </a:pPr>
            <a:r>
              <a:rPr lang="en-US" sz="4800" dirty="0" err="1" smtClean="0">
                <a:effectLst>
                  <a:glow rad="101600">
                    <a:srgbClr val="00B050">
                      <a:alpha val="60000"/>
                    </a:srgbClr>
                  </a:glow>
                </a:effectLst>
              </a:rPr>
              <a:t>মাদক</a:t>
            </a:r>
            <a:r>
              <a:rPr lang="en-US" sz="4800" dirty="0" smtClean="0">
                <a:effectLst>
                  <a:glow rad="101600">
                    <a:srgbClr val="00B050">
                      <a:alpha val="60000"/>
                    </a:srgbClr>
                  </a:glow>
                </a:effectLst>
              </a:rPr>
              <a:t> </a:t>
            </a:r>
            <a:r>
              <a:rPr lang="bn-IN" sz="4800" dirty="0" smtClean="0">
                <a:effectLst>
                  <a:glow rad="101600">
                    <a:srgbClr val="00B050">
                      <a:alpha val="60000"/>
                    </a:srgbClr>
                  </a:glow>
                </a:effectLst>
              </a:rPr>
              <a:t>কী</a:t>
            </a:r>
            <a:r>
              <a:rPr lang="en-US" sz="4800" dirty="0" err="1" smtClean="0">
                <a:effectLst>
                  <a:glow rad="101600">
                    <a:srgbClr val="00B050">
                      <a:alpha val="60000"/>
                    </a:srgbClr>
                  </a:glow>
                </a:effectLst>
              </a:rPr>
              <a:t>ভাবে</a:t>
            </a:r>
            <a:r>
              <a:rPr lang="en-US" sz="4800" dirty="0" smtClean="0">
                <a:effectLst>
                  <a:glow rad="101600">
                    <a:srgbClr val="00B050">
                      <a:alpha val="60000"/>
                    </a:srgbClr>
                  </a:glow>
                </a:effectLst>
              </a:rPr>
              <a:t> </a:t>
            </a:r>
            <a:r>
              <a:rPr lang="en-US" sz="4800" dirty="0" err="1" smtClean="0">
                <a:effectLst>
                  <a:glow rad="101600">
                    <a:srgbClr val="00B050">
                      <a:alpha val="60000"/>
                    </a:srgbClr>
                  </a:glow>
                </a:effectLst>
              </a:rPr>
              <a:t>মানুষকে</a:t>
            </a:r>
            <a:r>
              <a:rPr lang="en-US" sz="4800" dirty="0" smtClean="0">
                <a:effectLst>
                  <a:glow rad="101600">
                    <a:srgbClr val="00B050">
                      <a:alpha val="60000"/>
                    </a:srgbClr>
                  </a:glow>
                </a:effectLst>
              </a:rPr>
              <a:t> </a:t>
            </a:r>
            <a:r>
              <a:rPr lang="en-US" sz="4800" dirty="0" err="1" smtClean="0">
                <a:effectLst>
                  <a:glow rad="101600">
                    <a:srgbClr val="00B050">
                      <a:alpha val="60000"/>
                    </a:srgbClr>
                  </a:glow>
                </a:effectLst>
              </a:rPr>
              <a:t>মৃত্যুর</a:t>
            </a:r>
            <a:r>
              <a:rPr lang="en-US" sz="4800" dirty="0" smtClean="0">
                <a:effectLst>
                  <a:glow rad="101600">
                    <a:srgbClr val="00B050">
                      <a:alpha val="60000"/>
                    </a:srgbClr>
                  </a:glow>
                </a:effectLst>
              </a:rPr>
              <a:t> </a:t>
            </a:r>
            <a:r>
              <a:rPr lang="en-US" sz="4800" dirty="0" err="1" smtClean="0">
                <a:effectLst>
                  <a:glow rad="101600">
                    <a:srgbClr val="00B050">
                      <a:alpha val="60000"/>
                    </a:srgbClr>
                  </a:glow>
                </a:effectLst>
              </a:rPr>
              <a:t>দিকে</a:t>
            </a:r>
            <a:r>
              <a:rPr lang="en-US" sz="4800" dirty="0" smtClean="0">
                <a:effectLst>
                  <a:glow rad="101600">
                    <a:srgbClr val="00B050">
                      <a:alpha val="60000"/>
                    </a:srgbClr>
                  </a:glow>
                </a:effectLst>
              </a:rPr>
              <a:t> </a:t>
            </a:r>
            <a:r>
              <a:rPr lang="en-US" sz="4800" dirty="0" err="1" smtClean="0">
                <a:effectLst>
                  <a:glow rad="101600">
                    <a:srgbClr val="00B050">
                      <a:alpha val="60000"/>
                    </a:srgbClr>
                  </a:glow>
                </a:effectLst>
              </a:rPr>
              <a:t>ধাবিত</a:t>
            </a:r>
            <a:r>
              <a:rPr lang="en-US" sz="4800" dirty="0" smtClean="0">
                <a:effectLst>
                  <a:glow rad="101600">
                    <a:srgbClr val="00B050">
                      <a:alpha val="60000"/>
                    </a:srgbClr>
                  </a:glow>
                </a:effectLst>
              </a:rPr>
              <a:t> </a:t>
            </a:r>
            <a:r>
              <a:rPr lang="en-US" sz="4800" dirty="0" err="1" smtClean="0">
                <a:effectLst>
                  <a:glow rad="101600">
                    <a:srgbClr val="00B050">
                      <a:alpha val="60000"/>
                    </a:srgbClr>
                  </a:glow>
                </a:effectLst>
              </a:rPr>
              <a:t>করছে</a:t>
            </a:r>
            <a:r>
              <a:rPr lang="en-US" sz="4800" dirty="0" smtClean="0">
                <a:effectLst>
                  <a:glow rad="101600">
                    <a:srgbClr val="00B050">
                      <a:alpha val="60000"/>
                    </a:srgbClr>
                  </a:glow>
                </a:effectLst>
              </a:rPr>
              <a:t>? </a:t>
            </a:r>
            <a:r>
              <a:rPr lang="en-US" sz="4800" dirty="0" err="1" smtClean="0">
                <a:effectLst>
                  <a:glow rad="101600">
                    <a:srgbClr val="00B050">
                      <a:alpha val="60000"/>
                    </a:srgbClr>
                  </a:glow>
                </a:effectLst>
              </a:rPr>
              <a:t>ব্যাখ্যা</a:t>
            </a:r>
            <a:r>
              <a:rPr lang="en-US" sz="4800" dirty="0" smtClean="0">
                <a:effectLst>
                  <a:glow rad="101600">
                    <a:srgbClr val="00B050">
                      <a:alpha val="60000"/>
                    </a:srgbClr>
                  </a:glow>
                </a:effectLst>
              </a:rPr>
              <a:t> </a:t>
            </a:r>
            <a:r>
              <a:rPr lang="en-US" sz="4800" dirty="0" err="1" smtClean="0">
                <a:effectLst>
                  <a:glow rad="101600">
                    <a:srgbClr val="00B050">
                      <a:alpha val="60000"/>
                    </a:srgbClr>
                  </a:glow>
                </a:effectLst>
              </a:rPr>
              <a:t>কর</a:t>
            </a:r>
            <a:r>
              <a:rPr lang="en-US" sz="4800" dirty="0" smtClean="0">
                <a:effectLst>
                  <a:glow rad="101600">
                    <a:srgbClr val="00B050">
                      <a:alpha val="60000"/>
                    </a:srgbClr>
                  </a:glow>
                </a:effectLst>
              </a:rPr>
              <a:t>। </a:t>
            </a:r>
            <a:endParaRPr lang="en-US" sz="4800" dirty="0">
              <a:effectLst>
                <a:glow rad="101600">
                  <a:srgbClr val="00B050">
                    <a:alpha val="60000"/>
                  </a:srgbClr>
                </a:glo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37510"/>
            <a:ext cx="3896459" cy="241209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94" y="1737510"/>
            <a:ext cx="3787584" cy="2412093"/>
          </a:xfrm>
          <a:prstGeom prst="rect">
            <a:avLst/>
          </a:prstGeom>
        </p:spPr>
      </p:pic>
    </p:spTree>
    <p:extLst>
      <p:ext uri="{BB962C8B-B14F-4D97-AF65-F5344CB8AC3E}">
        <p14:creationId xmlns:p14="http://schemas.microsoft.com/office/powerpoint/2010/main" val="82094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31</a:t>
            </a:fld>
            <a:endParaRPr lang="en-US" dirty="0"/>
          </a:p>
        </p:txBody>
      </p:sp>
      <p:sp>
        <p:nvSpPr>
          <p:cNvPr id="4" name="TextBox 3"/>
          <p:cNvSpPr txBox="1"/>
          <p:nvPr/>
        </p:nvSpPr>
        <p:spPr>
          <a:xfrm>
            <a:off x="0" y="2626212"/>
            <a:ext cx="9015412" cy="2514600"/>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dirty="0" smtClean="0">
                <a:solidFill>
                  <a:srgbClr val="7030A0"/>
                </a:solidFill>
              </a:rPr>
              <a:t>আল্লাহ হাফেজ </a:t>
            </a:r>
            <a:endParaRPr lang="en-US" dirty="0">
              <a:solidFill>
                <a:srgbClr val="7030A0"/>
              </a:solidFill>
            </a:endParaRPr>
          </a:p>
        </p:txBody>
      </p:sp>
    </p:spTree>
    <p:extLst>
      <p:ext uri="{BB962C8B-B14F-4D97-AF65-F5344CB8AC3E}">
        <p14:creationId xmlns:p14="http://schemas.microsoft.com/office/powerpoint/2010/main" val="16012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3" presetClass="emph" presetSubtype="2" repeatCount="indefinite" fill="hold" grpId="1" nodeType="withEffect">
                                  <p:stCondLst>
                                    <p:cond delay="0"/>
                                  </p:stCondLst>
                                  <p:childTnLst>
                                    <p:animClr clrSpc="rgb" dir="cw">
                                      <p:cBhvr override="childStyle">
                                        <p:cTn id="9" dur="2000" fill="hold"/>
                                        <p:tgtEl>
                                          <p:spTgt spid="4"/>
                                        </p:tgtEl>
                                        <p:attrNameLst>
                                          <p:attrName>style.color</p:attrName>
                                        </p:attrNameLst>
                                      </p:cBhvr>
                                      <p:to>
                                        <a:srgbClr val="E911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7AED85B-E0EF-4888-B5F3-B8E3EBF21AFB}" type="datetime12">
              <a:rPr lang="bn-BD" smtClean="0"/>
              <a:pPr>
                <a:defRPr/>
              </a:pPr>
              <a:t>07-09-16 15.19</a:t>
            </a:fld>
            <a:endParaRPr lang="en-US" dirty="0"/>
          </a:p>
        </p:txBody>
      </p:sp>
      <p:sp>
        <p:nvSpPr>
          <p:cNvPr id="3" name="Slide Number Placeholder 2"/>
          <p:cNvSpPr>
            <a:spLocks noGrp="1"/>
          </p:cNvSpPr>
          <p:nvPr>
            <p:ph type="sldNum" sz="quarter" idx="12"/>
          </p:nvPr>
        </p:nvSpPr>
        <p:spPr/>
        <p:txBody>
          <a:bodyPr/>
          <a:lstStyle/>
          <a:p>
            <a:pPr>
              <a:defRPr/>
            </a:pPr>
            <a:fld id="{F692F88C-5841-441C-B7B4-88ABDFA22786}" type="slidenum">
              <a:rPr lang="en-US" smtClean="0"/>
              <a:pPr>
                <a:defRPr/>
              </a:pPr>
              <a:t>32</a:t>
            </a:fld>
            <a:endParaRPr lang="en-US" dirty="0"/>
          </a:p>
        </p:txBody>
      </p:sp>
      <p:sp>
        <p:nvSpPr>
          <p:cNvPr id="4" name="TextBox 3"/>
          <p:cNvSpPr txBox="1"/>
          <p:nvPr/>
        </p:nvSpPr>
        <p:spPr>
          <a:xfrm>
            <a:off x="2992394" y="-152400"/>
            <a:ext cx="3124200" cy="1161542"/>
          </a:xfrm>
          <a:prstGeom prst="rect">
            <a:avLst/>
          </a:prstGeom>
          <a:noFill/>
        </p:spPr>
        <p:txBody>
          <a:bodyPr wrap="none" rtlCol="0">
            <a:prstTxWarp prst="textCan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TextBox 4"/>
          <p:cNvSpPr txBox="1"/>
          <p:nvPr/>
        </p:nvSpPr>
        <p:spPr>
          <a:xfrm>
            <a:off x="172994" y="2362200"/>
            <a:ext cx="8763000" cy="1077218"/>
          </a:xfrm>
          <a:prstGeom prst="rect">
            <a:avLst/>
          </a:prstGeom>
          <a:blipFill>
            <a:blip r:embed="rId2"/>
            <a:tile tx="0" ty="0" sx="100000" sy="100000" flip="none" algn="tl"/>
          </a:blipFill>
        </p:spPr>
        <p:txBody>
          <a:bodyPr wrap="square" rtlCol="0">
            <a:spAutoFit/>
            <a:scene3d>
              <a:camera prst="orthographicFront"/>
              <a:lightRig rig="threePt" dir="t"/>
            </a:scene3d>
            <a:sp3d extrusionH="57150">
              <a:bevelT w="38100" h="38100"/>
            </a:sp3d>
          </a:bodyPr>
          <a:lstStyle/>
          <a:p>
            <a:pPr algn="ctr"/>
            <a:r>
              <a:rPr lang="bn-IN" sz="3200" dirty="0" smtClean="0">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latin typeface="Nikosh" pitchFamily="2" charset="0"/>
              <a:cs typeface="Nikosh" pitchFamily="2" charset="0"/>
            </a:endParaRPr>
          </a:p>
        </p:txBody>
      </p:sp>
      <p:sp>
        <p:nvSpPr>
          <p:cNvPr id="6" name="TextBox 5"/>
          <p:cNvSpPr txBox="1"/>
          <p:nvPr/>
        </p:nvSpPr>
        <p:spPr>
          <a:xfrm>
            <a:off x="172994" y="3505200"/>
            <a:ext cx="8742406" cy="2431435"/>
          </a:xfrm>
          <a:prstGeom prst="rect">
            <a:avLst/>
          </a:prstGeom>
          <a:blipFill>
            <a:blip r:embed="rId3"/>
            <a:tile tx="0" ty="0" sx="100000" sy="100000" flip="none" algn="tl"/>
          </a:blipFill>
        </p:spPr>
        <p:txBody>
          <a:bodyPr wrap="square" rtlCol="0">
            <a:spAutoFit/>
          </a:bodyPr>
          <a:lstStyle/>
          <a:p>
            <a:pPr algn="just"/>
            <a:r>
              <a:rPr lang="bn-BD" sz="4000" dirty="0" smtClean="0">
                <a:ln w="0"/>
                <a:effectLst>
                  <a:outerShdw blurRad="38100" dist="19050" dir="2700000" algn="tl" rotWithShape="0">
                    <a:schemeClr val="dk1">
                      <a:alpha val="40000"/>
                    </a:schemeClr>
                  </a:outerShdw>
                </a:effectLst>
                <a:latin typeface="Nikosh" pitchFamily="2" charset="0"/>
                <a:cs typeface="Nikosh" pitchFamily="2" charset="0"/>
              </a:rPr>
              <a:t>১। </a:t>
            </a:r>
            <a:r>
              <a:rPr lang="bn-IN" sz="4000" dirty="0" smtClean="0">
                <a:ln w="0"/>
                <a:effectLst>
                  <a:outerShdw blurRad="38100" dist="19050" dir="2700000" algn="tl" rotWithShape="0">
                    <a:schemeClr val="dk1">
                      <a:alpha val="40000"/>
                    </a:schemeClr>
                  </a:outerShdw>
                </a:effectLst>
                <a:latin typeface="Nikosh" pitchFamily="2" charset="0"/>
                <a:cs typeface="Nikosh" pitchFamily="2" charset="0"/>
              </a:rPr>
              <a:t>জনাব </a:t>
            </a:r>
            <a:r>
              <a:rPr lang="bn-IN" sz="4000" dirty="0">
                <a:ln w="0"/>
                <a:effectLst>
                  <a:outerShdw blurRad="38100" dist="19050" dir="2700000" algn="tl" rotWithShape="0">
                    <a:schemeClr val="dk1">
                      <a:alpha val="40000"/>
                    </a:schemeClr>
                  </a:outerShdw>
                </a:effectLst>
                <a:latin typeface="Nikosh" pitchFamily="2" charset="0"/>
                <a:cs typeface="Nikosh" pitchFamily="2" charset="0"/>
              </a:rPr>
              <a:t>মোঃ </a:t>
            </a:r>
            <a:r>
              <a:rPr lang="bn-BD" sz="4000" dirty="0" smtClean="0">
                <a:ln w="0"/>
                <a:effectLst>
                  <a:outerShdw blurRad="38100" dist="19050" dir="2700000" algn="tl" rotWithShape="0">
                    <a:schemeClr val="dk1">
                      <a:alpha val="40000"/>
                    </a:schemeClr>
                  </a:outerShdw>
                </a:effectLst>
                <a:latin typeface="Nikosh" pitchFamily="2" charset="0"/>
                <a:cs typeface="Nikosh" pitchFamily="2" charset="0"/>
              </a:rPr>
              <a:t>গোলাম জাওহার</a:t>
            </a:r>
            <a:r>
              <a:rPr lang="bn-IN" sz="40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bn-BD" sz="3600" dirty="0" smtClean="0">
                <a:ln w="0"/>
                <a:effectLst>
                  <a:outerShdw blurRad="38100" dist="19050" dir="2700000" algn="tl" rotWithShape="0">
                    <a:schemeClr val="dk1">
                      <a:alpha val="40000"/>
                    </a:schemeClr>
                  </a:outerShdw>
                </a:effectLst>
                <a:latin typeface="Nikosh" pitchFamily="2" charset="0"/>
                <a:cs typeface="Nikosh" pitchFamily="2" charset="0"/>
              </a:rPr>
              <a:t>সহকারী অধ্যাপক</a:t>
            </a:r>
            <a:r>
              <a:rPr lang="bn-IN" sz="3600" dirty="0" smtClean="0">
                <a:ln w="0"/>
                <a:effectLst>
                  <a:outerShdw blurRad="38100" dist="19050" dir="2700000" algn="tl" rotWithShape="0">
                    <a:schemeClr val="dk1">
                      <a:alpha val="40000"/>
                    </a:schemeClr>
                  </a:outerShdw>
                </a:effectLst>
                <a:latin typeface="Nikosh" pitchFamily="2" charset="0"/>
                <a:cs typeface="Nikosh" pitchFamily="2" charset="0"/>
              </a:rPr>
              <a:t>,</a:t>
            </a:r>
            <a:r>
              <a:rPr lang="bn-BD" sz="3600" dirty="0" smtClean="0">
                <a:ln w="0"/>
                <a:effectLst>
                  <a:outerShdw blurRad="38100" dist="19050" dir="2700000" algn="tl" rotWithShape="0">
                    <a:schemeClr val="dk1">
                      <a:alpha val="40000"/>
                    </a:schemeClr>
                  </a:outerShdw>
                </a:effectLst>
                <a:latin typeface="Nikosh" pitchFamily="2" charset="0"/>
                <a:cs typeface="Nikosh" pitchFamily="2" charset="0"/>
              </a:rPr>
              <a:t> ইসলামি আদর্শ,সরকারি</a:t>
            </a:r>
            <a:r>
              <a:rPr lang="bn-IN" sz="3600" dirty="0" smtClean="0">
                <a:ln w="0"/>
                <a:effectLst>
                  <a:outerShdw blurRad="38100" dist="19050" dir="2700000" algn="tl" rotWithShape="0">
                    <a:schemeClr val="dk1">
                      <a:alpha val="40000"/>
                    </a:schemeClr>
                  </a:outerShdw>
                </a:effectLst>
                <a:latin typeface="Nikosh" pitchFamily="2" charset="0"/>
                <a:cs typeface="Nikosh" pitchFamily="2" charset="0"/>
              </a:rPr>
              <a:t> টিটি</a:t>
            </a:r>
            <a:r>
              <a:rPr lang="bn-BD" sz="3600" dirty="0" smtClean="0">
                <a:ln w="0"/>
                <a:effectLst>
                  <a:outerShdw blurRad="38100" dist="19050" dir="2700000" algn="tl" rotWithShape="0">
                    <a:schemeClr val="dk1">
                      <a:alpha val="40000"/>
                    </a:schemeClr>
                  </a:outerShdw>
                </a:effectLst>
                <a:latin typeface="Nikosh" pitchFamily="2" charset="0"/>
                <a:cs typeface="Nikosh" pitchFamily="2" charset="0"/>
              </a:rPr>
              <a:t> কলেজ</a:t>
            </a:r>
            <a:r>
              <a:rPr lang="bn-IN" sz="36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bn-BD" sz="3600" dirty="0" smtClean="0">
                <a:ln w="0"/>
                <a:effectLst>
                  <a:outerShdw blurRad="38100" dist="19050" dir="2700000" algn="tl" rotWithShape="0">
                    <a:schemeClr val="dk1">
                      <a:alpha val="40000"/>
                    </a:schemeClr>
                  </a:outerShdw>
                </a:effectLst>
                <a:latin typeface="Nikosh" pitchFamily="2" charset="0"/>
                <a:cs typeface="Nikosh" pitchFamily="2" charset="0"/>
              </a:rPr>
              <a:t>ফরিদপুর।</a:t>
            </a:r>
            <a:endParaRPr lang="bn-BD" sz="4000" dirty="0" smtClean="0">
              <a:ln w="0"/>
              <a:effectLst>
                <a:outerShdw blurRad="38100" dist="19050" dir="2700000" algn="tl" rotWithShape="0">
                  <a:schemeClr val="dk1">
                    <a:alpha val="40000"/>
                  </a:schemeClr>
                </a:outerShdw>
              </a:effectLst>
              <a:latin typeface="Nikosh" pitchFamily="2" charset="0"/>
              <a:cs typeface="Nikosh" pitchFamily="2" charset="0"/>
            </a:endParaRPr>
          </a:p>
          <a:p>
            <a:pPr algn="just"/>
            <a:r>
              <a:rPr lang="bn-BD" sz="4000" dirty="0" smtClean="0">
                <a:ln w="0"/>
                <a:effectLst>
                  <a:outerShdw blurRad="38100" dist="19050" dir="2700000" algn="tl" rotWithShape="0">
                    <a:schemeClr val="dk1">
                      <a:alpha val="40000"/>
                    </a:schemeClr>
                  </a:outerShdw>
                </a:effectLst>
                <a:latin typeface="Nikosh" pitchFamily="2" charset="0"/>
                <a:cs typeface="Nikosh" pitchFamily="2" charset="0"/>
              </a:rPr>
              <a:t>২। </a:t>
            </a:r>
            <a:r>
              <a:rPr lang="bn-IN" sz="4000" dirty="0" smtClean="0">
                <a:ln w="0"/>
                <a:effectLst>
                  <a:outerShdw blurRad="38100" dist="19050" dir="2700000" algn="tl" rotWithShape="0">
                    <a:schemeClr val="dk1">
                      <a:alpha val="40000"/>
                    </a:schemeClr>
                  </a:outerShdw>
                </a:effectLst>
                <a:latin typeface="Nikosh" pitchFamily="2" charset="0"/>
                <a:cs typeface="Nikosh" pitchFamily="2" charset="0"/>
              </a:rPr>
              <a:t>জনাব </a:t>
            </a:r>
            <a:r>
              <a:rPr lang="bn-IN" sz="4000" dirty="0">
                <a:ln w="0"/>
                <a:effectLst>
                  <a:outerShdw blurRad="38100" dist="19050" dir="2700000" algn="tl" rotWithShape="0">
                    <a:schemeClr val="dk1">
                      <a:alpha val="40000"/>
                    </a:schemeClr>
                  </a:outerShdw>
                </a:effectLst>
                <a:latin typeface="Nikosh" pitchFamily="2" charset="0"/>
                <a:cs typeface="Nikosh" pitchFamily="2" charset="0"/>
              </a:rPr>
              <a:t>মোঃ </a:t>
            </a:r>
            <a:r>
              <a:rPr lang="bn-BD" sz="4000" dirty="0">
                <a:ln w="0"/>
                <a:effectLst>
                  <a:outerShdw blurRad="38100" dist="19050" dir="2700000" algn="tl" rotWithShape="0">
                    <a:schemeClr val="dk1">
                      <a:alpha val="40000"/>
                    </a:schemeClr>
                  </a:outerShdw>
                </a:effectLst>
                <a:latin typeface="Nikosh" pitchFamily="2" charset="0"/>
                <a:cs typeface="Nikosh" pitchFamily="2" charset="0"/>
              </a:rPr>
              <a:t>সাখাওয়াৎ হোসেন</a:t>
            </a:r>
            <a:r>
              <a:rPr lang="bn-IN" sz="4000" dirty="0">
                <a:ln w="0"/>
                <a:effectLst>
                  <a:outerShdw blurRad="38100" dist="19050" dir="2700000" algn="tl" rotWithShape="0">
                    <a:schemeClr val="dk1">
                      <a:alpha val="40000"/>
                    </a:schemeClr>
                  </a:outerShdw>
                </a:effectLst>
                <a:latin typeface="Nikosh" pitchFamily="2" charset="0"/>
                <a:cs typeface="Nikosh" pitchFamily="2" charset="0"/>
              </a:rPr>
              <a:t>, </a:t>
            </a:r>
            <a:r>
              <a:rPr lang="bn-BD" sz="3600" dirty="0">
                <a:ln w="0"/>
                <a:effectLst>
                  <a:outerShdw blurRad="38100" dist="19050" dir="2700000" algn="tl" rotWithShape="0">
                    <a:schemeClr val="dk1">
                      <a:alpha val="40000"/>
                    </a:schemeClr>
                  </a:outerShdw>
                </a:effectLst>
                <a:latin typeface="Nikosh" pitchFamily="2" charset="0"/>
                <a:cs typeface="Nikosh" pitchFamily="2" charset="0"/>
              </a:rPr>
              <a:t>সহকারী অধ্যাপক</a:t>
            </a:r>
            <a:r>
              <a:rPr lang="bn-IN" sz="3600" dirty="0">
                <a:ln w="0"/>
                <a:effectLst>
                  <a:outerShdw blurRad="38100" dist="19050" dir="2700000" algn="tl" rotWithShape="0">
                    <a:schemeClr val="dk1">
                      <a:alpha val="40000"/>
                    </a:schemeClr>
                  </a:outerShdw>
                </a:effectLst>
                <a:latin typeface="Nikosh" pitchFamily="2" charset="0"/>
                <a:cs typeface="Nikosh" pitchFamily="2" charset="0"/>
              </a:rPr>
              <a:t>,</a:t>
            </a:r>
            <a:r>
              <a:rPr lang="bn-BD" sz="3600" dirty="0">
                <a:ln w="0"/>
                <a:effectLst>
                  <a:outerShdw blurRad="38100" dist="19050" dir="2700000" algn="tl" rotWithShape="0">
                    <a:schemeClr val="dk1">
                      <a:alpha val="40000"/>
                    </a:schemeClr>
                  </a:outerShdw>
                </a:effectLst>
                <a:latin typeface="Nikosh" pitchFamily="2" charset="0"/>
                <a:cs typeface="Nikosh" pitchFamily="2" charset="0"/>
              </a:rPr>
              <a:t> ইসলামি </a:t>
            </a:r>
            <a:r>
              <a:rPr lang="bn-BD" sz="3600" dirty="0" smtClean="0">
                <a:ln w="0"/>
                <a:effectLst>
                  <a:outerShdw blurRad="38100" dist="19050" dir="2700000" algn="tl" rotWithShape="0">
                    <a:schemeClr val="dk1">
                      <a:alpha val="40000"/>
                    </a:schemeClr>
                  </a:outerShdw>
                </a:effectLst>
                <a:latin typeface="Nikosh" pitchFamily="2" charset="0"/>
                <a:cs typeface="Nikosh" pitchFamily="2" charset="0"/>
              </a:rPr>
              <a:t>আদর্শ,সরকারি</a:t>
            </a:r>
            <a:r>
              <a:rPr lang="bn-IN" sz="36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bn-IN" sz="3600" dirty="0">
                <a:ln w="0"/>
                <a:effectLst>
                  <a:outerShdw blurRad="38100" dist="19050" dir="2700000" algn="tl" rotWithShape="0">
                    <a:schemeClr val="dk1">
                      <a:alpha val="40000"/>
                    </a:schemeClr>
                  </a:outerShdw>
                </a:effectLst>
                <a:latin typeface="Nikosh" pitchFamily="2" charset="0"/>
                <a:cs typeface="Nikosh" pitchFamily="2" charset="0"/>
              </a:rPr>
              <a:t>টিটি</a:t>
            </a:r>
            <a:r>
              <a:rPr lang="bn-BD" sz="3600" dirty="0">
                <a:ln w="0"/>
                <a:effectLst>
                  <a:outerShdw blurRad="38100" dist="19050" dir="2700000" algn="tl" rotWithShape="0">
                    <a:schemeClr val="dk1">
                      <a:alpha val="40000"/>
                    </a:schemeClr>
                  </a:outerShdw>
                </a:effectLst>
                <a:latin typeface="Nikosh" pitchFamily="2" charset="0"/>
                <a:cs typeface="Nikosh" pitchFamily="2" charset="0"/>
              </a:rPr>
              <a:t> কলেজ</a:t>
            </a:r>
            <a:r>
              <a:rPr lang="bn-IN" sz="3600" dirty="0">
                <a:ln w="0"/>
                <a:effectLst>
                  <a:outerShdw blurRad="38100" dist="19050" dir="2700000" algn="tl" rotWithShape="0">
                    <a:schemeClr val="dk1">
                      <a:alpha val="40000"/>
                    </a:schemeClr>
                  </a:outerShdw>
                </a:effectLst>
                <a:latin typeface="Nikosh" pitchFamily="2" charset="0"/>
                <a:cs typeface="Nikosh" pitchFamily="2" charset="0"/>
              </a:rPr>
              <a:t>, </a:t>
            </a:r>
            <a:r>
              <a:rPr lang="bn-BD" sz="3600" dirty="0">
                <a:ln w="0"/>
                <a:effectLst>
                  <a:outerShdw blurRad="38100" dist="19050" dir="2700000" algn="tl" rotWithShape="0">
                    <a:schemeClr val="dk1">
                      <a:alpha val="40000"/>
                    </a:schemeClr>
                  </a:outerShdw>
                </a:effectLst>
                <a:latin typeface="Nikosh" pitchFamily="2" charset="0"/>
                <a:cs typeface="Nikosh" pitchFamily="2" charset="0"/>
              </a:rPr>
              <a:t>সিলেট</a:t>
            </a:r>
            <a:r>
              <a:rPr lang="bn-BD" sz="3600" dirty="0" smtClean="0">
                <a:ln w="0"/>
                <a:effectLst>
                  <a:outerShdw blurRad="38100" dist="19050" dir="2700000" algn="tl" rotWithShape="0">
                    <a:schemeClr val="dk1">
                      <a:alpha val="40000"/>
                    </a:schemeClr>
                  </a:outerShdw>
                </a:effectLst>
                <a:latin typeface="Nikosh" pitchFamily="2" charset="0"/>
                <a:cs typeface="Nikosh" pitchFamily="2" charset="0"/>
              </a:rPr>
              <a:t>।</a:t>
            </a:r>
            <a:endParaRPr lang="bn-IN" sz="4000" dirty="0" smtClean="0">
              <a:ln w="0"/>
              <a:effectLst>
                <a:outerShdw blurRad="38100" dist="19050" dir="2700000" algn="tl" rotWithShape="0">
                  <a:schemeClr val="dk1">
                    <a:alpha val="40000"/>
                  </a:schemeClr>
                </a:outerShdw>
              </a:effectLst>
              <a:latin typeface="Nikosh" pitchFamily="2" charset="0"/>
              <a:cs typeface="Nikosh" pitchFamily="2" charset="0"/>
            </a:endParaRPr>
          </a:p>
        </p:txBody>
      </p:sp>
      <p:sp>
        <p:nvSpPr>
          <p:cNvPr id="7" name="TextBox 6"/>
          <p:cNvSpPr txBox="1"/>
          <p:nvPr/>
        </p:nvSpPr>
        <p:spPr>
          <a:xfrm>
            <a:off x="152400" y="1009142"/>
            <a:ext cx="8763000" cy="1323439"/>
          </a:xfrm>
          <a:prstGeom prst="rect">
            <a:avLst/>
          </a:prstGeom>
          <a:blipFill>
            <a:blip r:embed="rId4"/>
            <a:tile tx="0" ty="0" sx="100000" sy="100000" flip="none" algn="tl"/>
          </a:blipFill>
        </p:spPr>
        <p:txBody>
          <a:bodyPr wrap="square" rtlCol="0">
            <a:spAutoFit/>
            <a:scene3d>
              <a:camera prst="orthographicFront"/>
              <a:lightRig rig="threePt" dir="t"/>
            </a:scene3d>
            <a:sp3d extrusionH="57150">
              <a:bevelT w="38100" h="38100"/>
            </a:sp3d>
          </a:bodyPr>
          <a:lstStyle/>
          <a:p>
            <a:pPr algn="ctr"/>
            <a:r>
              <a:rPr lang="bn-IN" sz="4000" dirty="0" smtClean="0">
                <a:solidFill>
                  <a:srgbClr val="00B050"/>
                </a:solidFill>
                <a:latin typeface="Nikosh" pitchFamily="2" charset="0"/>
                <a:cs typeface="Nikosh" pitchFamily="2" charset="0"/>
              </a:rPr>
              <a:t>শিক্ষা মন্ত্রণালয়, মাউশি, এনসিটিবি ও এটুআই-এর সংশ্লিষ্ট কর্মকর্তাবৃন্দ </a:t>
            </a:r>
            <a:endParaRPr lang="en-US" sz="4000" dirty="0">
              <a:solidFill>
                <a:srgbClr val="00B050"/>
              </a:solidFill>
              <a:latin typeface="Nikosh" pitchFamily="2" charset="0"/>
              <a:cs typeface="Nikosh" pitchFamily="2" charset="0"/>
            </a:endParaRPr>
          </a:p>
        </p:txBody>
      </p:sp>
    </p:spTree>
    <p:extLst>
      <p:ext uri="{BB962C8B-B14F-4D97-AF65-F5344CB8AC3E}">
        <p14:creationId xmlns:p14="http://schemas.microsoft.com/office/powerpoint/2010/main" val="3135564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EA3EE-D2B2-464B-BEE7-483FE63297FC}"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95" y="820932"/>
            <a:ext cx="6768219" cy="44969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03" y="732920"/>
            <a:ext cx="7136841" cy="467298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189" y="744550"/>
            <a:ext cx="7169555" cy="4751847"/>
          </a:xfrm>
          <a:prstGeom prst="rect">
            <a:avLst/>
          </a:prstGeom>
        </p:spPr>
      </p:pic>
      <p:sp>
        <p:nvSpPr>
          <p:cNvPr id="9" name="TextBox 8"/>
          <p:cNvSpPr txBox="1"/>
          <p:nvPr/>
        </p:nvSpPr>
        <p:spPr>
          <a:xfrm>
            <a:off x="1433015" y="188533"/>
            <a:ext cx="6482964"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600" dirty="0" err="1">
                <a:solidFill>
                  <a:schemeClr val="tx1"/>
                </a:solidFill>
                <a:latin typeface="NikoshBAN" panose="02000000000000000000" pitchFamily="2" charset="0"/>
                <a:cs typeface="NikoshBAN" panose="02000000000000000000" pitchFamily="2" charset="0"/>
              </a:rPr>
              <a:t>নিচের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ছবি</a:t>
            </a:r>
            <a:r>
              <a:rPr lang="bn-BD" sz="3600" dirty="0">
                <a:solidFill>
                  <a:schemeClr val="tx1"/>
                </a:solidFill>
                <a:latin typeface="NikoshBAN" panose="02000000000000000000" pitchFamily="2" charset="0"/>
                <a:cs typeface="NikoshBAN" panose="02000000000000000000" pitchFamily="2" charset="0"/>
              </a:rPr>
              <a:t>গুলো</a:t>
            </a:r>
            <a:r>
              <a:rPr lang="en-US" sz="3600" dirty="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লক্ষ</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কর</a:t>
            </a:r>
            <a:r>
              <a:rPr lang="bn-BD" sz="3600" dirty="0" smtClean="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ও </a:t>
            </a:r>
            <a:r>
              <a:rPr lang="en-US" sz="3600" dirty="0" err="1">
                <a:solidFill>
                  <a:schemeClr val="tx1"/>
                </a:solidFill>
                <a:latin typeface="Nikosh" panose="02000000000000000000" pitchFamily="2" charset="0"/>
                <a:cs typeface="Nikosh" panose="02000000000000000000" pitchFamily="2" charset="0"/>
              </a:rPr>
              <a:t>চিন্তা</a:t>
            </a:r>
            <a:r>
              <a:rPr lang="en-US" sz="3600" dirty="0">
                <a:solidFill>
                  <a:schemeClr val="tx1"/>
                </a:solidFill>
                <a:latin typeface="Nikosh" panose="02000000000000000000" pitchFamily="2" charset="0"/>
                <a:cs typeface="Nikosh" panose="02000000000000000000" pitchFamily="2" charset="0"/>
              </a:rPr>
              <a:t> </a:t>
            </a:r>
            <a:r>
              <a:rPr lang="en-US" sz="3600" dirty="0" err="1">
                <a:solidFill>
                  <a:schemeClr val="tx1"/>
                </a:solidFill>
                <a:latin typeface="Nikosh" panose="02000000000000000000" pitchFamily="2" charset="0"/>
                <a:cs typeface="Nikosh" panose="02000000000000000000" pitchFamily="2" charset="0"/>
              </a:rPr>
              <a:t>করে</a:t>
            </a:r>
            <a:r>
              <a:rPr lang="en-US" sz="3600" dirty="0">
                <a:solidFill>
                  <a:schemeClr val="tx1"/>
                </a:solidFill>
                <a:latin typeface="Nikosh" panose="02000000000000000000" pitchFamily="2" charset="0"/>
                <a:cs typeface="Nikosh" panose="02000000000000000000" pitchFamily="2" charset="0"/>
              </a:rPr>
              <a:t> </a:t>
            </a:r>
            <a:r>
              <a:rPr lang="en-US" sz="3600" dirty="0" err="1" smtClean="0">
                <a:solidFill>
                  <a:schemeClr val="tx1"/>
                </a:solidFill>
                <a:latin typeface="Nikosh" panose="02000000000000000000" pitchFamily="2" charset="0"/>
                <a:cs typeface="Nikosh" panose="02000000000000000000" pitchFamily="2" charset="0"/>
              </a:rPr>
              <a:t>বল</a:t>
            </a:r>
            <a:r>
              <a:rPr lang="bn-IN" sz="3600" dirty="0" smtClean="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1327393" y="5432381"/>
            <a:ext cx="5931432" cy="830997"/>
          </a:xfrm>
          <a:prstGeom prst="rect">
            <a:avLst/>
          </a:prstGeom>
        </p:spPr>
        <p:txBody>
          <a:bodyPr wrap="none">
            <a:spAutoFit/>
          </a:bodyPr>
          <a:lstStyle/>
          <a:p>
            <a:r>
              <a:rPr lang="bn-IN" sz="4800" dirty="0" smtClean="0">
                <a:solidFill>
                  <a:schemeClr val="tx1">
                    <a:lumMod val="85000"/>
                    <a:lumOff val="15000"/>
                  </a:schemeClr>
                </a:solidFill>
                <a:latin typeface="NikoshBAN" panose="02000000000000000000" pitchFamily="2" charset="0"/>
                <a:cs typeface="NikoshBAN" panose="02000000000000000000" pitchFamily="2" charset="0"/>
              </a:rPr>
              <a:t>ছবি</a:t>
            </a:r>
            <a:r>
              <a:rPr lang="en-US" sz="4800" dirty="0" smtClean="0">
                <a:solidFill>
                  <a:schemeClr val="tx1">
                    <a:lumMod val="85000"/>
                    <a:lumOff val="15000"/>
                  </a:schemeClr>
                </a:solidFill>
                <a:latin typeface="NikoshBAN" panose="02000000000000000000" pitchFamily="2" charset="0"/>
                <a:cs typeface="NikoshBAN" panose="02000000000000000000" pitchFamily="2" charset="0"/>
              </a:rPr>
              <a:t> </a:t>
            </a:r>
            <a:r>
              <a:rPr lang="en-US" sz="4800" dirty="0" err="1" smtClean="0">
                <a:solidFill>
                  <a:schemeClr val="tx1">
                    <a:lumMod val="85000"/>
                    <a:lumOff val="15000"/>
                  </a:schemeClr>
                </a:solidFill>
                <a:latin typeface="NikoshBAN" panose="02000000000000000000" pitchFamily="2" charset="0"/>
                <a:cs typeface="NikoshBAN" panose="02000000000000000000" pitchFamily="2" charset="0"/>
              </a:rPr>
              <a:t>দু’টি</a:t>
            </a:r>
            <a:r>
              <a:rPr lang="en-US" sz="4800" dirty="0" smtClean="0">
                <a:solidFill>
                  <a:schemeClr val="tx1">
                    <a:lumMod val="85000"/>
                    <a:lumOff val="15000"/>
                  </a:schemeClr>
                </a:solidFill>
                <a:latin typeface="NikoshBAN" panose="02000000000000000000" pitchFamily="2" charset="0"/>
                <a:cs typeface="NikoshBAN" panose="02000000000000000000" pitchFamily="2" charset="0"/>
              </a:rPr>
              <a:t> </a:t>
            </a:r>
            <a:r>
              <a:rPr lang="bn-IN" sz="4800" dirty="0" smtClean="0">
                <a:solidFill>
                  <a:schemeClr val="tx1">
                    <a:lumMod val="85000"/>
                    <a:lumOff val="15000"/>
                  </a:schemeClr>
                </a:solidFill>
                <a:latin typeface="NikoshBAN" panose="02000000000000000000" pitchFamily="2" charset="0"/>
                <a:cs typeface="NikoshBAN" panose="02000000000000000000" pitchFamily="2" charset="0"/>
              </a:rPr>
              <a:t>কোন </a:t>
            </a:r>
            <a:r>
              <a:rPr lang="bn-IN" sz="4800" dirty="0">
                <a:solidFill>
                  <a:schemeClr val="tx1">
                    <a:lumMod val="85000"/>
                    <a:lumOff val="15000"/>
                  </a:schemeClr>
                </a:solidFill>
                <a:latin typeface="NikoshBAN" panose="02000000000000000000" pitchFamily="2" charset="0"/>
                <a:cs typeface="NikoshBAN" panose="02000000000000000000" pitchFamily="2" charset="0"/>
              </a:rPr>
              <a:t>ধরণের দ্রব্যের</a:t>
            </a:r>
            <a:r>
              <a:rPr lang="bn-IN" sz="4800" dirty="0" smtClean="0">
                <a:solidFill>
                  <a:schemeClr val="tx1">
                    <a:lumMod val="85000"/>
                    <a:lumOff val="15000"/>
                  </a:schemeClr>
                </a:solidFill>
                <a:latin typeface="NikoshBAN" panose="02000000000000000000" pitchFamily="2" charset="0"/>
                <a:cs typeface="NikoshBAN" panose="02000000000000000000" pitchFamily="2" charset="0"/>
              </a:rPr>
              <a:t>?</a:t>
            </a:r>
            <a:endParaRPr lang="en-US" sz="1600"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11" name="Rectangle 10"/>
          <p:cNvSpPr/>
          <p:nvPr/>
        </p:nvSpPr>
        <p:spPr>
          <a:xfrm>
            <a:off x="1294996" y="5514845"/>
            <a:ext cx="6242415" cy="830997"/>
          </a:xfrm>
          <a:prstGeom prst="rect">
            <a:avLst/>
          </a:prstGeom>
        </p:spPr>
        <p:txBody>
          <a:bodyPr wrap="none">
            <a:spAutoFit/>
          </a:bodyPr>
          <a:lstStyle/>
          <a:p>
            <a:r>
              <a:rPr lang="bn-IN" sz="4800" dirty="0" smtClean="0">
                <a:solidFill>
                  <a:schemeClr val="tx1">
                    <a:lumMod val="85000"/>
                    <a:lumOff val="15000"/>
                  </a:schemeClr>
                </a:solidFill>
                <a:latin typeface="NikoshBAN" panose="02000000000000000000" pitchFamily="2" charset="0"/>
                <a:cs typeface="NikoshBAN" panose="02000000000000000000" pitchFamily="2" charset="0"/>
              </a:rPr>
              <a:t>এই ছবিটি কোন ধরণের দ্রব্যের? </a:t>
            </a:r>
            <a:endParaRPr lang="en-US" sz="1600" dirty="0">
              <a:solidFill>
                <a:schemeClr val="tx1">
                  <a:lumMod val="85000"/>
                  <a:lumOff val="1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061" y="1531443"/>
            <a:ext cx="3737022" cy="300325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0285" y="1511530"/>
            <a:ext cx="4287587" cy="3023167"/>
          </a:xfrm>
          <a:prstGeom prst="rect">
            <a:avLst/>
          </a:prstGeom>
        </p:spPr>
      </p:pic>
    </p:spTree>
    <p:extLst>
      <p:ext uri="{BB962C8B-B14F-4D97-AF65-F5344CB8AC3E}">
        <p14:creationId xmlns:p14="http://schemas.microsoft.com/office/powerpoint/2010/main" val="148527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nodeType="clickEffect">
                                  <p:stCondLst>
                                    <p:cond delay="0"/>
                                  </p:stCondLst>
                                  <p:childTnLst>
                                    <p:animEffect transition="out" filter="circle(out)">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nodeType="clickEffect">
                                  <p:stCondLst>
                                    <p:cond delay="0"/>
                                  </p:stCondLst>
                                  <p:childTnLst>
                                    <p:animEffect transition="out" filter="circle(out)">
                                      <p:cBhvr>
                                        <p:cTn id="46" dur="2000"/>
                                        <p:tgtEl>
                                          <p:spTgt spid="8"/>
                                        </p:tgtEl>
                                      </p:cBhvr>
                                    </p:animEffect>
                                    <p:set>
                                      <p:cBhvr>
                                        <p:cTn id="47" dur="1" fill="hold">
                                          <p:stCondLst>
                                            <p:cond delay="19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0087" y="6394399"/>
            <a:ext cx="2258525" cy="372161"/>
          </a:xfrm>
        </p:spPr>
        <p:txBody>
          <a:bodyPr/>
          <a:lstStyle/>
          <a:p>
            <a:fld id="{BD5D4128-3DA5-4423-81B9-A539F43574E4}"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5</a:t>
            </a:fld>
            <a:endParaRPr lang="en-US" dirty="0"/>
          </a:p>
        </p:txBody>
      </p:sp>
      <p:sp>
        <p:nvSpPr>
          <p:cNvPr id="6" name="Rounded Rectangle 5"/>
          <p:cNvSpPr/>
          <p:nvPr/>
        </p:nvSpPr>
        <p:spPr>
          <a:xfrm>
            <a:off x="1600804" y="319123"/>
            <a:ext cx="5463384" cy="637489"/>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anchor="ctr">
            <a:scene3d>
              <a:camera prst="orthographicFront"/>
              <a:lightRig rig="threePt" dir="t"/>
            </a:scene3d>
            <a:sp3d extrusionH="57150">
              <a:bevelT w="38100" h="38100"/>
            </a:sp3d>
          </a:bodyPr>
          <a:lstStyle/>
          <a:p>
            <a:pPr algn="ctr">
              <a:defRPr/>
            </a:pPr>
            <a:r>
              <a:rPr lang="bn-BD" sz="6600" dirty="0">
                <a:solidFill>
                  <a:schemeClr val="tx1"/>
                </a:solidFill>
                <a:effectLst>
                  <a:glow rad="139700">
                    <a:schemeClr val="accent5">
                      <a:satMod val="175000"/>
                      <a:alpha val="40000"/>
                    </a:schemeClr>
                  </a:glow>
                </a:effectLst>
                <a:latin typeface="NikoshBAN" panose="02000000000000000000" pitchFamily="2" charset="0"/>
                <a:cs typeface="NikoshBAN" panose="02000000000000000000" pitchFamily="2" charset="0"/>
              </a:rPr>
              <a:t>আ</a:t>
            </a:r>
            <a:r>
              <a:rPr lang="bn-BD" sz="5400" dirty="0">
                <a:solidFill>
                  <a:schemeClr val="tx1"/>
                </a:solidFill>
                <a:effectLst>
                  <a:glow rad="139700">
                    <a:schemeClr val="accent5">
                      <a:satMod val="175000"/>
                      <a:alpha val="40000"/>
                    </a:schemeClr>
                  </a:glow>
                </a:effectLst>
                <a:latin typeface="NikoshBAN" panose="02000000000000000000" pitchFamily="2" charset="0"/>
                <a:cs typeface="NikoshBAN" panose="02000000000000000000" pitchFamily="2" charset="0"/>
              </a:rPr>
              <a:t>জকের পাঠের বিষয়  </a:t>
            </a:r>
            <a:endParaRPr lang="en-US" sz="5400" dirty="0">
              <a:solidFill>
                <a:schemeClr val="tx1"/>
              </a:solidFill>
              <a:effectLst>
                <a:glow rad="1397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7" name="Rectangle 6"/>
          <p:cNvSpPr/>
          <p:nvPr/>
        </p:nvSpPr>
        <p:spPr>
          <a:xfrm>
            <a:off x="309888" y="1428669"/>
            <a:ext cx="4383740" cy="2891117"/>
          </a:xfrm>
          <a:prstGeom prst="rect">
            <a:avLst/>
          </a:prstGeom>
          <a:blipFill>
            <a:blip r:embed="rId3"/>
            <a:stretch>
              <a:fillRect/>
            </a:stretch>
          </a:blipFill>
        </p:spPr>
        <p:txBody>
          <a:bodyPr wrap="square">
            <a:spAutoFit/>
          </a:bodyPr>
          <a:lstStyle/>
          <a:p>
            <a:pPr algn="ctr"/>
            <a:endParaRPr lang="bn-IN" sz="9600" b="1" dirty="0" smtClean="0">
              <a:solidFill>
                <a:schemeClr val="tx1">
                  <a:lumMod val="95000"/>
                  <a:lumOff val="5000"/>
                </a:schemeClr>
              </a:solidFill>
            </a:endParaRPr>
          </a:p>
        </p:txBody>
      </p:sp>
      <p:sp>
        <p:nvSpPr>
          <p:cNvPr id="4" name="Rectangle 3"/>
          <p:cNvSpPr/>
          <p:nvPr/>
        </p:nvSpPr>
        <p:spPr>
          <a:xfrm>
            <a:off x="1808864" y="4560658"/>
            <a:ext cx="5769528" cy="1107996"/>
          </a:xfrm>
          <a:prstGeom prst="rect">
            <a:avLst/>
          </a:prstGeom>
        </p:spPr>
        <p:txBody>
          <a:bodyPr wrap="none">
            <a:spAutoFit/>
            <a:scene3d>
              <a:camera prst="orthographicFront"/>
              <a:lightRig rig="threePt" dir="t"/>
            </a:scene3d>
            <a:sp3d extrusionH="57150">
              <a:bevelT w="38100" h="38100"/>
            </a:sp3d>
          </a:bodyPr>
          <a:lstStyle/>
          <a:p>
            <a:pPr algn="ctr"/>
            <a:r>
              <a:rPr lang="bn-BD" sz="6600" dirty="0">
                <a:solidFill>
                  <a:srgbClr val="7030A0"/>
                </a:solidFill>
              </a:rPr>
              <a:t>ধূমপান ও মাদ</a:t>
            </a:r>
            <a:r>
              <a:rPr lang="bn-IN" sz="6600" dirty="0">
                <a:solidFill>
                  <a:srgbClr val="7030A0"/>
                </a:solidFill>
              </a:rPr>
              <a:t>কাসক্তি</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048" y="1428669"/>
            <a:ext cx="4042544" cy="2891116"/>
          </a:xfrm>
          <a:prstGeom prst="rect">
            <a:avLst/>
          </a:prstGeom>
        </p:spPr>
      </p:pic>
    </p:spTree>
    <p:extLst>
      <p:ext uri="{BB962C8B-B14F-4D97-AF65-F5344CB8AC3E}">
        <p14:creationId xmlns:p14="http://schemas.microsoft.com/office/powerpoint/2010/main" val="292366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6</a:t>
            </a:fld>
            <a:endParaRPr lang="en-US" dirty="0"/>
          </a:p>
        </p:txBody>
      </p:sp>
      <p:sp>
        <p:nvSpPr>
          <p:cNvPr id="6" name="TextBox 5"/>
          <p:cNvSpPr txBox="1"/>
          <p:nvPr/>
        </p:nvSpPr>
        <p:spPr>
          <a:xfrm>
            <a:off x="220980" y="1331560"/>
            <a:ext cx="6248400" cy="830997"/>
          </a:xfrm>
          <a:prstGeom prst="rect">
            <a:avLst/>
          </a:prstGeom>
          <a:noFill/>
          <a:effectLst>
            <a:innerShdw blurRad="63500" dist="50800" dir="13500000">
              <a:prstClr val="black">
                <a:alpha val="50000"/>
              </a:prstClr>
            </a:innerShdw>
          </a:effectLst>
        </p:spPr>
        <p:txBody>
          <a:bodyPr vert="horz" wrap="square" rtlCol="0" anchor="ctr" anchorCtr="0">
            <a:noAutofit/>
          </a:bodyPr>
          <a:lstStyle/>
          <a:p>
            <a:r>
              <a:rPr lang="en-US" sz="4000" dirty="0" smtClean="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এ পাঠ শেষে শিক্ষার্থীরা</a:t>
            </a:r>
            <a:r>
              <a:rPr lang="bn-IN" sz="4800" dirty="0" smtClean="0">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220980" y="2228850"/>
            <a:ext cx="8852784" cy="33239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BD" dirty="0" smtClean="0">
                <a:solidFill>
                  <a:schemeClr val="tx1"/>
                </a:solidFill>
                <a:latin typeface="NikoshBAN" panose="02000000000000000000" pitchFamily="2" charset="0"/>
                <a:cs typeface="NikoshBAN" panose="02000000000000000000" pitchFamily="2" charset="0"/>
              </a:rPr>
              <a:t> </a:t>
            </a:r>
            <a:r>
              <a:rPr lang="bn-BD" sz="4000" dirty="0" smtClean="0">
                <a:solidFill>
                  <a:schemeClr val="tx1"/>
                </a:solidFill>
                <a:latin typeface="NikoshBAN" panose="02000000000000000000" pitchFamily="2" charset="0"/>
                <a:cs typeface="NikoshBAN" panose="02000000000000000000" pitchFamily="2" charset="0"/>
              </a:rPr>
              <a:t>১। ধূমপান ও মাদ</a:t>
            </a:r>
            <a:r>
              <a:rPr lang="bn-IN" sz="4000" dirty="0" smtClean="0">
                <a:solidFill>
                  <a:schemeClr val="tx1"/>
                </a:solidFill>
                <a:latin typeface="NikoshBAN" panose="02000000000000000000" pitchFamily="2" charset="0"/>
                <a:cs typeface="NikoshBAN" panose="02000000000000000000" pitchFamily="2" charset="0"/>
              </a:rPr>
              <a:t>কাসক্তি সম্পর্কে </a:t>
            </a:r>
            <a:r>
              <a:rPr lang="bn-BD" sz="4000" dirty="0" smtClean="0">
                <a:solidFill>
                  <a:schemeClr val="tx1"/>
                </a:solidFill>
                <a:latin typeface="NikoshBAN" panose="02000000000000000000" pitchFamily="2" charset="0"/>
                <a:cs typeface="NikoshBAN" panose="02000000000000000000" pitchFamily="2" charset="0"/>
              </a:rPr>
              <a:t>বলতে পারবে। </a:t>
            </a:r>
            <a:endParaRPr lang="bn-IN" sz="4000" dirty="0" smtClean="0">
              <a:solidFill>
                <a:schemeClr val="tx1"/>
              </a:solidFill>
              <a:latin typeface="NikoshBAN" panose="02000000000000000000" pitchFamily="2" charset="0"/>
              <a:cs typeface="NikoshBAN" panose="02000000000000000000" pitchFamily="2" charset="0"/>
            </a:endParaRPr>
          </a:p>
          <a:p>
            <a:endParaRPr lang="bn-BD" dirty="0" smtClean="0">
              <a:solidFill>
                <a:schemeClr val="tx1"/>
              </a:solidFill>
              <a:latin typeface="NikoshBAN" panose="02000000000000000000" pitchFamily="2" charset="0"/>
              <a:cs typeface="NikoshBAN" panose="02000000000000000000" pitchFamily="2" charset="0"/>
            </a:endParaRPr>
          </a:p>
          <a:p>
            <a:pPr marL="457200" indent="-457200"/>
            <a:r>
              <a:rPr lang="bn-BD" sz="4000" dirty="0" smtClean="0">
                <a:solidFill>
                  <a:schemeClr val="tx1"/>
                </a:solidFill>
                <a:latin typeface="NikoshBAN" panose="02000000000000000000" pitchFamily="2" charset="0"/>
                <a:cs typeface="NikoshBAN" panose="02000000000000000000" pitchFamily="2" charset="0"/>
              </a:rPr>
              <a:t>২।</a:t>
            </a:r>
            <a:r>
              <a:rPr lang="en-US" sz="4000" dirty="0" smtClean="0">
                <a:solidFill>
                  <a:schemeClr val="tx1"/>
                </a:solidFill>
                <a:latin typeface="NikoshBAN" panose="02000000000000000000" pitchFamily="2" charset="0"/>
                <a:cs typeface="NikoshBAN" panose="02000000000000000000" pitchFamily="2" charset="0"/>
              </a:rPr>
              <a:t> </a:t>
            </a:r>
            <a:r>
              <a:rPr lang="bn-BD" sz="4000" dirty="0" smtClean="0">
                <a:solidFill>
                  <a:schemeClr val="tx1"/>
                </a:solidFill>
                <a:latin typeface="NikoshBAN" panose="02000000000000000000" pitchFamily="2" charset="0"/>
                <a:cs typeface="NikoshBAN" panose="02000000000000000000" pitchFamily="2" charset="0"/>
              </a:rPr>
              <a:t>মাদক </a:t>
            </a:r>
            <a:r>
              <a:rPr lang="bn-IN" sz="4000" dirty="0">
                <a:solidFill>
                  <a:schemeClr val="tx1"/>
                </a:solidFill>
                <a:latin typeface="NikoshBAN" panose="02000000000000000000" pitchFamily="2" charset="0"/>
                <a:cs typeface="NikoshBAN" panose="02000000000000000000" pitchFamily="2" charset="0"/>
              </a:rPr>
              <a:t>দ্রব্যের তালিকা তৈরি করতে পারবে</a:t>
            </a:r>
            <a:r>
              <a:rPr lang="bn-IN" sz="4000" dirty="0" smtClean="0">
                <a:solidFill>
                  <a:schemeClr val="tx1"/>
                </a:solidFill>
                <a:latin typeface="NikoshBAN" panose="02000000000000000000" pitchFamily="2" charset="0"/>
                <a:cs typeface="NikoshBAN" panose="02000000000000000000" pitchFamily="2" charset="0"/>
              </a:rPr>
              <a:t>।</a:t>
            </a:r>
            <a:r>
              <a:rPr lang="bn-BD" sz="4000" dirty="0" smtClean="0">
                <a:solidFill>
                  <a:schemeClr val="tx1"/>
                </a:solidFill>
                <a:latin typeface="NikoshBAN" panose="02000000000000000000" pitchFamily="2" charset="0"/>
                <a:cs typeface="NikoshBAN" panose="02000000000000000000" pitchFamily="2" charset="0"/>
              </a:rPr>
              <a:t> </a:t>
            </a:r>
            <a:endParaRPr lang="en-US" sz="4000" dirty="0" smtClean="0">
              <a:solidFill>
                <a:schemeClr val="tx1"/>
              </a:solidFill>
              <a:latin typeface="NikoshBAN" panose="02000000000000000000" pitchFamily="2" charset="0"/>
              <a:cs typeface="NikoshBAN" panose="02000000000000000000" pitchFamily="2" charset="0"/>
            </a:endParaRPr>
          </a:p>
          <a:p>
            <a:pPr marL="457200" indent="-457200"/>
            <a:endParaRPr lang="en-US" sz="3200" dirty="0" smtClean="0">
              <a:solidFill>
                <a:schemeClr val="tx1"/>
              </a:solidFill>
              <a:latin typeface="NikoshBAN" panose="02000000000000000000" pitchFamily="2" charset="0"/>
              <a:cs typeface="NikoshBAN" panose="02000000000000000000" pitchFamily="2" charset="0"/>
            </a:endParaRPr>
          </a:p>
          <a:p>
            <a:pPr marL="457200" indent="-457200"/>
            <a:r>
              <a:rPr lang="bn-IN" sz="3600" dirty="0" smtClean="0">
                <a:solidFill>
                  <a:schemeClr val="tx1"/>
                </a:solidFill>
                <a:latin typeface="NikoshBAN" panose="02000000000000000000" pitchFamily="2" charset="0"/>
                <a:cs typeface="NikoshBAN" panose="02000000000000000000" pitchFamily="2" charset="0"/>
              </a:rPr>
              <a:t>৩</a:t>
            </a:r>
            <a:r>
              <a:rPr lang="bn-BD" sz="3600"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ধূমপান </a:t>
            </a:r>
            <a:r>
              <a:rPr lang="bn-BD" sz="3600" dirty="0">
                <a:solidFill>
                  <a:schemeClr val="tx1"/>
                </a:solidFill>
                <a:latin typeface="NikoshBAN" panose="02000000000000000000" pitchFamily="2" charset="0"/>
                <a:cs typeface="NikoshBAN" panose="02000000000000000000" pitchFamily="2" charset="0"/>
              </a:rPr>
              <a:t>ও মাদ</a:t>
            </a:r>
            <a:r>
              <a:rPr lang="bn-IN" sz="3600" dirty="0">
                <a:solidFill>
                  <a:schemeClr val="tx1"/>
                </a:solidFill>
                <a:latin typeface="NikoshBAN" panose="02000000000000000000" pitchFamily="2" charset="0"/>
                <a:cs typeface="NikoshBAN" panose="02000000000000000000" pitchFamily="2" charset="0"/>
              </a:rPr>
              <a:t>কাসক্তির আর্থিক ক্ষতি ও স্বাস্থ্যঝুঁকি </a:t>
            </a:r>
            <a:r>
              <a:rPr lang="bn-IN" sz="3600" dirty="0" smtClean="0">
                <a:solidFill>
                  <a:schemeClr val="tx1"/>
                </a:solidFill>
                <a:latin typeface="NikoshBAN" panose="02000000000000000000" pitchFamily="2" charset="0"/>
                <a:cs typeface="NikoshBAN" panose="02000000000000000000" pitchFamily="2" charset="0"/>
              </a:rPr>
              <a:t>ব্যাখ্যা       </a:t>
            </a:r>
            <a:r>
              <a:rPr lang="bn-IN" sz="3600" dirty="0">
                <a:solidFill>
                  <a:schemeClr val="tx1"/>
                </a:solidFill>
                <a:latin typeface="NikoshBAN" panose="02000000000000000000" pitchFamily="2" charset="0"/>
                <a:cs typeface="NikoshBAN" panose="02000000000000000000" pitchFamily="2" charset="0"/>
              </a:rPr>
              <a:t>করতে পারবে। </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3155509" y="201682"/>
            <a:ext cx="2851737" cy="78107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6000" dirty="0">
                <a:solidFill>
                  <a:schemeClr val="tx1"/>
                </a:solidFill>
                <a:latin typeface="NikoshBAN" panose="02000000000000000000" pitchFamily="2" charset="0"/>
                <a:cs typeface="NikoshBAN" panose="02000000000000000000" pitchFamily="2" charset="0"/>
              </a:rPr>
              <a:t>শি</a:t>
            </a:r>
            <a:r>
              <a:rPr lang="bn-BD" sz="5400" dirty="0">
                <a:solidFill>
                  <a:schemeClr val="tx1"/>
                </a:solidFill>
                <a:latin typeface="NikoshBAN" panose="02000000000000000000" pitchFamily="2" charset="0"/>
                <a:cs typeface="NikoshBAN" panose="02000000000000000000" pitchFamily="2" charset="0"/>
              </a:rPr>
              <a:t>খনফল</a:t>
            </a:r>
            <a:r>
              <a:rPr lang="bn-BD" dirty="0">
                <a:solidFill>
                  <a:schemeClr val="tx1"/>
                </a:solidFill>
                <a:latin typeface="NikoshBAN" panose="02000000000000000000" pitchFamily="2" charset="0"/>
                <a:cs typeface="NikoshBAN" panose="02000000000000000000" pitchFamily="2" charset="0"/>
              </a:rPr>
              <a:t> </a:t>
            </a:r>
            <a:endParaRPr lang="en-US"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606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7</a:t>
            </a:fld>
            <a:endParaRPr lang="en-US" dirty="0"/>
          </a:p>
        </p:txBody>
      </p:sp>
      <p:sp>
        <p:nvSpPr>
          <p:cNvPr id="6" name="Rounded Rectangle 5"/>
          <p:cNvSpPr/>
          <p:nvPr/>
        </p:nvSpPr>
        <p:spPr>
          <a:xfrm>
            <a:off x="1028700" y="107126"/>
            <a:ext cx="7238999" cy="78107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Wave1">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bn-IN" b="1" spc="51" dirty="0" smtClean="0">
                <a:ln w="11430"/>
                <a:solidFill>
                  <a:srgbClr val="0000FF"/>
                </a:soli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ভিডিওটি মোনযোগ দিয়ে দেখ এবং বল</a:t>
            </a:r>
            <a:r>
              <a:rPr lang="en-US" b="1" spc="51" dirty="0" smtClean="0">
                <a:ln w="11430"/>
                <a:solidFill>
                  <a:srgbClr val="0000FF"/>
                </a:soli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t>
            </a:r>
            <a:endParaRPr lang="en-US" b="1" spc="51" dirty="0">
              <a:ln w="11430"/>
              <a:solidFill>
                <a:srgbClr val="0000FF"/>
              </a:solidFill>
              <a:effectLst>
                <a:glow rad="101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7" name="11063703_1418391324846132_719426287_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27199" y="1564510"/>
            <a:ext cx="5156201" cy="2900363"/>
          </a:xfrm>
          <a:prstGeom prst="rect">
            <a:avLst/>
          </a:prstGeom>
        </p:spPr>
      </p:pic>
      <p:sp>
        <p:nvSpPr>
          <p:cNvPr id="8" name="Action Button: Movie 7">
            <a:hlinkClick r:id="rId6" highlightClick="1"/>
          </p:cNvPr>
          <p:cNvSpPr/>
          <p:nvPr/>
        </p:nvSpPr>
        <p:spPr>
          <a:xfrm>
            <a:off x="3989293" y="938175"/>
            <a:ext cx="609600" cy="442885"/>
          </a:xfrm>
          <a:prstGeom prst="actionButtonMovie">
            <a:avLst/>
          </a:prstGeom>
          <a:ln>
            <a:solidFill>
              <a:srgbClr val="008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3200" y="4581584"/>
            <a:ext cx="2590800" cy="830997"/>
          </a:xfrm>
          <a:prstGeom prst="rect">
            <a:avLst/>
          </a:prstGeom>
          <a:noFill/>
          <a:effectLst>
            <a:innerShdw blurRad="63500" dist="50800" dir="13500000">
              <a:prstClr val="black">
                <a:alpha val="50000"/>
              </a:prstClr>
            </a:innerShdw>
          </a:effectLst>
        </p:spPr>
        <p:txBody>
          <a:bodyPr vert="horz" wrap="square" rtlCol="0" anchor="ctr" anchorCtr="0">
            <a:noAutofit/>
          </a:bodyPr>
          <a:lstStyle/>
          <a:p>
            <a:r>
              <a:rPr lang="en-US"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bn-IN"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কো</a:t>
            </a:r>
            <a:r>
              <a:rPr lang="en-US" sz="4000" b="1" dirty="0" err="1" smtClean="0">
                <a:effectLst>
                  <a:glow rad="101600">
                    <a:schemeClr val="accent5">
                      <a:satMod val="175000"/>
                      <a:alpha val="40000"/>
                    </a:schemeClr>
                  </a:glow>
                </a:effectLst>
                <a:latin typeface="NikoshBAN" panose="02000000000000000000" pitchFamily="2" charset="0"/>
                <a:cs typeface="NikoshBAN" panose="02000000000000000000" pitchFamily="2" charset="0"/>
              </a:rPr>
              <a:t>নটি</a:t>
            </a:r>
            <a:r>
              <a:rPr lang="en-US"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en-US" sz="4000" b="1" dirty="0" err="1" smtClean="0">
                <a:effectLst>
                  <a:glow rad="101600">
                    <a:schemeClr val="accent5">
                      <a:satMod val="175000"/>
                      <a:alpha val="40000"/>
                    </a:schemeClr>
                  </a:glow>
                </a:effectLst>
                <a:latin typeface="NikoshBAN" panose="02000000000000000000" pitchFamily="2" charset="0"/>
                <a:cs typeface="NikoshBAN" panose="02000000000000000000" pitchFamily="2" charset="0"/>
              </a:rPr>
              <a:t>উত্তম</a:t>
            </a:r>
            <a:r>
              <a:rPr lang="en-US"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 </a:t>
            </a:r>
            <a:endParaRPr lang="en-US" sz="4800" b="1" dirty="0">
              <a:effectLst>
                <a:glow rad="1016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10" name="TextBox 9"/>
          <p:cNvSpPr txBox="1"/>
          <p:nvPr/>
        </p:nvSpPr>
        <p:spPr>
          <a:xfrm>
            <a:off x="1727199" y="5248247"/>
            <a:ext cx="4724400" cy="830997"/>
          </a:xfrm>
          <a:prstGeom prst="rect">
            <a:avLst/>
          </a:prstGeom>
          <a:noFill/>
          <a:effectLst>
            <a:innerShdw blurRad="63500" dist="50800" dir="13500000">
              <a:prstClr val="black">
                <a:alpha val="50000"/>
              </a:prstClr>
            </a:innerShdw>
          </a:effectLst>
        </p:spPr>
        <p:txBody>
          <a:bodyPr vert="horz" wrap="square" rtlCol="0" anchor="ctr" anchorCtr="0">
            <a:noAutofit/>
          </a:bodyPr>
          <a:lstStyle/>
          <a:p>
            <a:r>
              <a:rPr lang="en-US"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en-US" sz="4000" b="1" dirty="0" err="1" smtClean="0">
                <a:effectLst>
                  <a:glow rad="101600">
                    <a:schemeClr val="accent5">
                      <a:satMod val="175000"/>
                      <a:alpha val="40000"/>
                    </a:schemeClr>
                  </a:glow>
                </a:effectLst>
                <a:latin typeface="NikoshBAN" panose="02000000000000000000" pitchFamily="2" charset="0"/>
                <a:cs typeface="NikoshBAN" panose="02000000000000000000" pitchFamily="2" charset="0"/>
              </a:rPr>
              <a:t>দান</a:t>
            </a:r>
            <a:r>
              <a:rPr lang="en-US"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en-US" sz="4000" b="1" dirty="0" err="1" smtClean="0">
                <a:effectLst>
                  <a:glow rad="101600">
                    <a:schemeClr val="accent5">
                      <a:satMod val="175000"/>
                      <a:alpha val="40000"/>
                    </a:schemeClr>
                  </a:glow>
                </a:effectLst>
                <a:latin typeface="NikoshBAN" panose="02000000000000000000" pitchFamily="2" charset="0"/>
                <a:cs typeface="NikoshBAN" panose="02000000000000000000" pitchFamily="2" charset="0"/>
              </a:rPr>
              <a:t>করা</a:t>
            </a:r>
            <a:r>
              <a:rPr lang="en-US"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en-US" sz="4000" b="1" dirty="0" err="1" smtClean="0">
                <a:effectLst>
                  <a:glow rad="101600">
                    <a:schemeClr val="accent5">
                      <a:satMod val="175000"/>
                      <a:alpha val="40000"/>
                    </a:schemeClr>
                  </a:glow>
                </a:effectLst>
                <a:latin typeface="NikoshBAN" panose="02000000000000000000" pitchFamily="2" charset="0"/>
                <a:cs typeface="NikoshBAN" panose="02000000000000000000" pitchFamily="2" charset="0"/>
              </a:rPr>
              <a:t>না</a:t>
            </a:r>
            <a:r>
              <a:rPr lang="en-US"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en-US" sz="4000" b="1" dirty="0" err="1" smtClean="0">
                <a:effectLst>
                  <a:glow rad="101600">
                    <a:schemeClr val="accent5">
                      <a:satMod val="175000"/>
                      <a:alpha val="40000"/>
                    </a:schemeClr>
                  </a:glow>
                </a:effectLst>
                <a:latin typeface="NikoshBAN" panose="02000000000000000000" pitchFamily="2" charset="0"/>
                <a:cs typeface="NikoshBAN" panose="02000000000000000000" pitchFamily="2" charset="0"/>
              </a:rPr>
              <a:t>ধূমপান</a:t>
            </a:r>
            <a:r>
              <a:rPr lang="en-US"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en-US" sz="4000" b="1" dirty="0" err="1" smtClean="0">
                <a:effectLst>
                  <a:glow rad="101600">
                    <a:schemeClr val="accent5">
                      <a:satMod val="175000"/>
                      <a:alpha val="40000"/>
                    </a:schemeClr>
                  </a:glow>
                </a:effectLst>
                <a:latin typeface="NikoshBAN" panose="02000000000000000000" pitchFamily="2" charset="0"/>
                <a:cs typeface="NikoshBAN" panose="02000000000000000000" pitchFamily="2" charset="0"/>
              </a:rPr>
              <a:t>করা</a:t>
            </a:r>
            <a:r>
              <a:rPr lang="en-US"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 ? </a:t>
            </a:r>
            <a:endParaRPr lang="en-US" sz="4800" b="1" dirty="0">
              <a:effectLst>
                <a:glow rad="101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7367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video fullScrn="1">
              <p:cMediaNode vol="80000">
                <p:cTn id="18" fill="hold" display="0">
                  <p:stCondLst>
                    <p:cond delay="indefinite"/>
                  </p:stCondLst>
                </p:cTn>
                <p:tgtEl>
                  <p:spTgt spid="7"/>
                </p:tgtEl>
              </p:cMediaNode>
            </p:video>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345" y="2076011"/>
            <a:ext cx="2362200" cy="19335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2687" y="3037196"/>
            <a:ext cx="2124075" cy="21526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1" y="3152336"/>
            <a:ext cx="2667000" cy="1714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811" y="544447"/>
            <a:ext cx="2619375" cy="1743075"/>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583666" y="144397"/>
            <a:ext cx="2143125" cy="2143125"/>
          </a:xfrm>
          <a:prstGeom prst="rect">
            <a:avLst/>
          </a:prstGeom>
        </p:spPr>
      </p:pic>
      <p:sp>
        <p:nvSpPr>
          <p:cNvPr id="9" name="TextBox 8"/>
          <p:cNvSpPr txBox="1"/>
          <p:nvPr/>
        </p:nvSpPr>
        <p:spPr>
          <a:xfrm>
            <a:off x="1554481" y="5121331"/>
            <a:ext cx="5950324" cy="830997"/>
          </a:xfrm>
          <a:prstGeom prst="rect">
            <a:avLst/>
          </a:prstGeom>
          <a:noFill/>
          <a:effectLst>
            <a:innerShdw blurRad="63500" dist="50800" dir="13500000">
              <a:prstClr val="black">
                <a:alpha val="50000"/>
              </a:prstClr>
            </a:innerShdw>
          </a:effectLst>
        </p:spPr>
        <p:txBody>
          <a:bodyPr vert="horz" wrap="square" rtlCol="0" anchor="ctr" anchorCtr="0">
            <a:noAutofit/>
            <a:scene3d>
              <a:camera prst="orthographicFront"/>
              <a:lightRig rig="threePt" dir="t"/>
            </a:scene3d>
            <a:sp3d extrusionH="57150">
              <a:bevelT w="38100" h="38100"/>
            </a:sp3d>
          </a:bodyPr>
          <a:lstStyle/>
          <a:p>
            <a:r>
              <a:rPr lang="en-US"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bn-BD" sz="4000" b="1" dirty="0" smtClean="0">
                <a:effectLst>
                  <a:glow rad="101600">
                    <a:schemeClr val="accent5">
                      <a:satMod val="175000"/>
                      <a:alpha val="40000"/>
                    </a:schemeClr>
                  </a:glow>
                </a:effectLst>
                <a:latin typeface="NikoshBAN" panose="02000000000000000000" pitchFamily="2" charset="0"/>
                <a:cs typeface="NikoshBAN" panose="02000000000000000000" pitchFamily="2" charset="0"/>
              </a:rPr>
              <a:t>এগুলো খাওয়া হালাল না হারাম?</a:t>
            </a:r>
            <a:endParaRPr lang="en-US" sz="4800" b="1" dirty="0">
              <a:effectLst>
                <a:glow rad="1016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10" name="TextBox 9"/>
          <p:cNvSpPr txBox="1"/>
          <p:nvPr/>
        </p:nvSpPr>
        <p:spPr>
          <a:xfrm>
            <a:off x="671511" y="5121331"/>
            <a:ext cx="7974065" cy="830997"/>
          </a:xfrm>
          <a:prstGeom prst="rect">
            <a:avLst/>
          </a:prstGeom>
          <a:noFill/>
          <a:effectLst>
            <a:innerShdw blurRad="63500" dist="50800" dir="13500000">
              <a:prstClr val="black">
                <a:alpha val="50000"/>
              </a:prstClr>
            </a:innerShdw>
          </a:effectLst>
        </p:spPr>
        <p:txBody>
          <a:bodyPr vert="horz" wrap="square" rtlCol="0" anchor="ctr" anchorCtr="0">
            <a:noAutofit/>
            <a:scene3d>
              <a:camera prst="orthographicFront"/>
              <a:lightRig rig="threePt" dir="t"/>
            </a:scene3d>
            <a:sp3d extrusionH="57150">
              <a:bevelT w="38100" h="38100"/>
            </a:sp3d>
          </a:bodyPr>
          <a:lstStyle/>
          <a:p>
            <a:r>
              <a:rPr lang="en-US" sz="4000" b="1" dirty="0" smtClean="0">
                <a:solidFill>
                  <a:srgbClr val="00B050"/>
                </a:solidFill>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bn-BD" sz="4800" b="1" dirty="0" smtClean="0">
                <a:solidFill>
                  <a:srgbClr val="00B050"/>
                </a:solidFill>
                <a:effectLst>
                  <a:glow rad="228600">
                    <a:schemeClr val="accent6">
                      <a:satMod val="175000"/>
                      <a:alpha val="40000"/>
                    </a:schemeClr>
                  </a:glow>
                </a:effectLst>
                <a:latin typeface="NikoshBAN" panose="02000000000000000000" pitchFamily="2" charset="0"/>
                <a:cs typeface="NikoshBAN" panose="02000000000000000000" pitchFamily="2" charset="0"/>
              </a:rPr>
              <a:t>এ প্রসংগে আল্লাহ তায়ালা বলেন-</a:t>
            </a:r>
            <a:endParaRPr lang="en-US" sz="6000" b="1" dirty="0">
              <a:solidFill>
                <a:srgbClr val="00B050"/>
              </a:solidFill>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1" name="TextBox 10"/>
          <p:cNvSpPr txBox="1"/>
          <p:nvPr/>
        </p:nvSpPr>
        <p:spPr>
          <a:xfrm>
            <a:off x="521105" y="4968176"/>
            <a:ext cx="8546501" cy="1309866"/>
          </a:xfrm>
          <a:prstGeom prst="rect">
            <a:avLst/>
          </a:prstGeom>
          <a:noFill/>
          <a:effectLst>
            <a:innerShdw blurRad="63500" dist="50800" dir="13500000">
              <a:prstClr val="black">
                <a:alpha val="50000"/>
              </a:prstClr>
            </a:innerShdw>
          </a:effectLst>
        </p:spPr>
        <p:txBody>
          <a:bodyPr vert="horz" wrap="square" rtlCol="0" anchor="ctr" anchorCtr="0">
            <a:noAutofit/>
            <a:scene3d>
              <a:camera prst="orthographicFront"/>
              <a:lightRig rig="threePt" dir="t"/>
            </a:scene3d>
            <a:sp3d extrusionH="57150">
              <a:bevelT w="38100" h="38100"/>
            </a:sp3d>
          </a:bodyPr>
          <a:lstStyle/>
          <a:p>
            <a:r>
              <a:rPr lang="en-US" sz="4000" b="1" dirty="0" smtClean="0">
                <a:solidFill>
                  <a:srgbClr val="7030A0"/>
                </a:solidFill>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bn-BD" sz="4000" b="1" dirty="0" smtClean="0">
                <a:solidFill>
                  <a:srgbClr val="7030A0"/>
                </a:solidFill>
                <a:effectLst>
                  <a:glow rad="101600">
                    <a:schemeClr val="accent5">
                      <a:satMod val="175000"/>
                      <a:alpha val="40000"/>
                    </a:schemeClr>
                  </a:glow>
                </a:effectLst>
                <a:latin typeface="NikoshBAN" panose="02000000000000000000" pitchFamily="2" charset="0"/>
                <a:cs typeface="NikoshBAN" panose="02000000000000000000" pitchFamily="2" charset="0"/>
              </a:rPr>
              <a:t>‘’তোমরা উত্তম ও পবিত্র জিনিস খাও</a:t>
            </a:r>
            <a:r>
              <a:rPr lang="bn-IN" sz="4000" b="1" dirty="0" smtClean="0">
                <a:solidFill>
                  <a:srgbClr val="7030A0"/>
                </a:solidFill>
                <a:effectLst>
                  <a:glow rad="101600">
                    <a:schemeClr val="accent5">
                      <a:satMod val="175000"/>
                      <a:alpha val="40000"/>
                    </a:schemeClr>
                  </a:glow>
                </a:effectLst>
                <a:latin typeface="NikoshBAN" panose="02000000000000000000" pitchFamily="2" charset="0"/>
                <a:cs typeface="NikoshBAN" panose="02000000000000000000" pitchFamily="2" charset="0"/>
              </a:rPr>
              <a:t> </a:t>
            </a:r>
            <a:r>
              <a:rPr lang="bn-BD" sz="4000" b="1" dirty="0" smtClean="0">
                <a:solidFill>
                  <a:srgbClr val="7030A0"/>
                </a:solidFill>
                <a:effectLst>
                  <a:glow rad="101600">
                    <a:schemeClr val="accent5">
                      <a:satMod val="175000"/>
                      <a:alpha val="40000"/>
                    </a:schemeClr>
                  </a:glow>
                </a:effectLst>
                <a:latin typeface="NikoshBAN" panose="02000000000000000000" pitchFamily="2" charset="0"/>
                <a:cs typeface="NikoshBAN" panose="02000000000000000000" pitchFamily="2" charset="0"/>
              </a:rPr>
              <a:t>যা আমি রিযিক হিসাবে দান করেছি।’’ </a:t>
            </a:r>
            <a:endParaRPr lang="en-US" sz="4800" b="1" dirty="0">
              <a:solidFill>
                <a:srgbClr val="7030A0"/>
              </a:solidFill>
              <a:effectLst>
                <a:glow rad="101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101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FD7B-8825-402A-BBD0-D3C94D1B8D5F}" type="datetime10">
              <a:rPr lang="bn-BD" smtClean="0"/>
              <a:t>বুধবার, 07 সেপ্টেম্বর 2016</a:t>
            </a:fld>
            <a:endParaRPr lang="en-US" dirty="0"/>
          </a:p>
        </p:txBody>
      </p:sp>
      <p:sp>
        <p:nvSpPr>
          <p:cNvPr id="3" name="Slide Number Placeholder 2"/>
          <p:cNvSpPr>
            <a:spLocks noGrp="1"/>
          </p:cNvSpPr>
          <p:nvPr>
            <p:ph type="sldNum" sz="quarter" idx="12"/>
          </p:nvPr>
        </p:nvSpPr>
        <p:spPr/>
        <p:txBody>
          <a:bodyPr/>
          <a:lstStyle/>
          <a:p>
            <a:fld id="{B6C7F854-B571-47C3-B81D-C3C225D692F2}" type="slidenum">
              <a:rPr lang="en-US" smtClean="0"/>
              <a:pPr/>
              <a:t>9</a:t>
            </a:fld>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20981" y="3630706"/>
            <a:ext cx="8710310" cy="1377697"/>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3404" y="1515096"/>
            <a:ext cx="3600450" cy="3105150"/>
          </a:xfrm>
          <a:prstGeom prst="rect">
            <a:avLst/>
          </a:prstGeom>
        </p:spPr>
      </p:pic>
      <p:sp>
        <p:nvSpPr>
          <p:cNvPr id="9" name="TextBox 8"/>
          <p:cNvSpPr txBox="1"/>
          <p:nvPr/>
        </p:nvSpPr>
        <p:spPr>
          <a:xfrm>
            <a:off x="535618" y="850997"/>
            <a:ext cx="7080772" cy="830997"/>
          </a:xfrm>
          <a:prstGeom prst="rect">
            <a:avLst/>
          </a:prstGeom>
          <a:noFill/>
          <a:effectLst>
            <a:innerShdw blurRad="63500" dist="50800" dir="13500000">
              <a:prstClr val="black">
                <a:alpha val="50000"/>
              </a:prstClr>
            </a:innerShdw>
          </a:effectLst>
        </p:spPr>
        <p:txBody>
          <a:bodyPr vert="horz" wrap="square" rtlCol="0" anchor="ctr" anchorCtr="0">
            <a:noAutofit/>
            <a:scene3d>
              <a:camera prst="orthographicFront"/>
              <a:lightRig rig="threePt" dir="t"/>
            </a:scene3d>
            <a:sp3d extrusionH="57150">
              <a:bevelT w="38100" h="38100"/>
            </a:sp3d>
          </a:bodyPr>
          <a:lstStyle/>
          <a:p>
            <a:r>
              <a:rPr lang="en-US" sz="4000" b="1" dirty="0" smtClean="0">
                <a:solidFill>
                  <a:srgbClr val="00B050"/>
                </a:solidFill>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bn-BD" sz="4800" b="1" dirty="0" smtClean="0">
                <a:solidFill>
                  <a:srgbClr val="00B050"/>
                </a:solidFill>
                <a:effectLst>
                  <a:glow rad="228600">
                    <a:schemeClr val="accent6">
                      <a:satMod val="175000"/>
                      <a:alpha val="40000"/>
                    </a:schemeClr>
                  </a:glow>
                </a:effectLst>
                <a:latin typeface="NikoshBAN" panose="02000000000000000000" pitchFamily="2" charset="0"/>
                <a:cs typeface="NikoshBAN" panose="02000000000000000000" pitchFamily="2" charset="0"/>
              </a:rPr>
              <a:t>ধূমপান প্রসংগে রাসূল (সা.)বলেন-</a:t>
            </a:r>
            <a:endParaRPr lang="en-US" sz="6000" b="1" dirty="0">
              <a:solidFill>
                <a:srgbClr val="00B050"/>
              </a:solidFill>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ackgroundRemoval t="9901" b="100000" l="0" r="100000"/>
                    </a14:imgEffect>
                  </a14:imgLayer>
                </a14:imgProps>
              </a:ext>
              <a:ext uri="{28A0092B-C50C-407E-A947-70E740481C1C}">
                <a14:useLocalDpi xmlns:a14="http://schemas.microsoft.com/office/drawing/2010/main" val="0"/>
              </a:ext>
            </a:extLst>
          </a:blip>
          <a:stretch>
            <a:fillRect/>
          </a:stretch>
        </p:blipFill>
        <p:spPr>
          <a:xfrm>
            <a:off x="6587204" y="850997"/>
            <a:ext cx="2058372" cy="2631589"/>
          </a:xfrm>
          <a:prstGeom prst="rect">
            <a:avLst/>
          </a:prstGeom>
        </p:spPr>
      </p:pic>
    </p:spTree>
    <p:extLst>
      <p:ext uri="{BB962C8B-B14F-4D97-AF65-F5344CB8AC3E}">
        <p14:creationId xmlns:p14="http://schemas.microsoft.com/office/powerpoint/2010/main" val="20413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NikoshBAN"/>
        <a:ea typeface=""/>
        <a:cs typeface="NikoshBAN"/>
      </a:majorFont>
      <a:minorFont>
        <a:latin typeface="NikoshBAN"/>
        <a:ea typeface=""/>
        <a:cs typeface="NikoshBA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TotalTime>
  <Words>1317</Words>
  <Application>Microsoft Office PowerPoint</Application>
  <PresentationFormat>On-screen Show (4:3)</PresentationFormat>
  <Paragraphs>265</Paragraphs>
  <Slides>32</Slides>
  <Notes>31</Notes>
  <HiddenSlides>2</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saiful</dc:creator>
  <cp:lastModifiedBy>User</cp:lastModifiedBy>
  <cp:revision>309</cp:revision>
  <dcterms:created xsi:type="dcterms:W3CDTF">2014-10-17T17:34:05Z</dcterms:created>
  <dcterms:modified xsi:type="dcterms:W3CDTF">2016-09-07T09:22:47Z</dcterms:modified>
  <cp:contentStatus/>
</cp:coreProperties>
</file>